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6" r:id="rId3"/>
  </p:sldMasterIdLst>
  <p:notesMasterIdLst>
    <p:notesMasterId r:id="rId17"/>
  </p:notesMasterIdLst>
  <p:sldIdLst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74" r:id="rId13"/>
    <p:sldId id="287" r:id="rId14"/>
    <p:sldId id="288" r:id="rId15"/>
    <p:sldId id="28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B15C50-3047-4679-8748-3F7BC90BD293}" v="23" dt="2020-08-21T14:40:29.7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A1E71A-84DD-4B9A-AD51-8F0914208591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FC507-6105-414F-9693-2A9435005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3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01C8CDA-E086-44DF-82F9-48E6B67770C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AC60753-71E4-4E79-B400-09D323C5F1FC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440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3AE0F5A-D25C-41BB-A838-6B3DA0D5A894}" type="slidenum">
              <a:rPr 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473475"/>
      </p:ext>
    </p:extLst>
  </p:cSld>
  <p:clrMapOvr>
    <a:masterClrMapping/>
  </p:clrMapOvr>
  <p:transition spd="slow"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9FA1-C3F2-4CA9-9F45-035E93C9BE5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191239"/>
      </p:ext>
    </p:extLst>
  </p:cSld>
  <p:clrMapOvr>
    <a:masterClrMapping/>
  </p:clrMapOvr>
  <p:transition spd="slow"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98D6C-5C4E-4017-BB36-A6FD5F7872A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253822"/>
      </p:ext>
    </p:extLst>
  </p:cSld>
  <p:clrMapOvr>
    <a:masterClrMapping/>
  </p:clrMapOvr>
  <p:transition spd="slow"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EA83-5D57-495A-986E-299D9B28BA8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397246"/>
      </p:ext>
    </p:extLst>
  </p:cSld>
  <p:clrMapOvr>
    <a:masterClrMapping/>
  </p:clrMapOvr>
  <p:transition spd="slow">
    <p:comb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440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3AE0F5A-D25C-41BB-A838-6B3DA0D5A894}" type="slidenum">
              <a:rPr 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734836"/>
      </p:ext>
    </p:extLst>
  </p:cSld>
  <p:clrMapOvr>
    <a:masterClrMapping/>
  </p:clrMapOvr>
  <p:transition spd="slow">
    <p:comb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D08E5-F5ED-4A9B-AFBE-AE12D92F99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008404"/>
      </p:ext>
    </p:extLst>
  </p:cSld>
  <p:clrMapOvr>
    <a:masterClrMapping/>
  </p:clrMapOvr>
  <p:transition spd="slow">
    <p:comb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3E6BD-B679-4B8C-93CE-B6433CB708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36360"/>
      </p:ext>
    </p:extLst>
  </p:cSld>
  <p:clrMapOvr>
    <a:masterClrMapping/>
  </p:clrMapOvr>
  <p:transition spd="slow">
    <p:comb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7B3A1-6FC9-4B3F-85D1-A7845D5BAB4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229782"/>
      </p:ext>
    </p:extLst>
  </p:cSld>
  <p:clrMapOvr>
    <a:masterClrMapping/>
  </p:clrMapOvr>
  <p:transition spd="slow">
    <p:comb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C7F05-1507-4D86-9811-7A774EA74B4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684692"/>
      </p:ext>
    </p:extLst>
  </p:cSld>
  <p:clrMapOvr>
    <a:masterClrMapping/>
  </p:clrMapOvr>
  <p:transition spd="slow">
    <p:comb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CB242-57F5-4017-9F0B-529E18F966D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170464"/>
      </p:ext>
    </p:extLst>
  </p:cSld>
  <p:clrMapOvr>
    <a:masterClrMapping/>
  </p:clrMapOvr>
  <p:transition spd="slow">
    <p:comb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5B94A-6BE4-40AB-AFC2-4D1785D87A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017791"/>
      </p:ext>
    </p:extLst>
  </p:cSld>
  <p:clrMapOvr>
    <a:masterClrMapping/>
  </p:clrMapOvr>
  <p:transition spd="slow"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D08E5-F5ED-4A9B-AFBE-AE12D92F99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585324"/>
      </p:ext>
    </p:extLst>
  </p:cSld>
  <p:clrMapOvr>
    <a:masterClrMapping/>
  </p:clrMapOvr>
  <p:transition spd="slow">
    <p:comb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D0D55-6BC2-43B5-B77F-B484DB40EA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387894"/>
      </p:ext>
    </p:extLst>
  </p:cSld>
  <p:clrMapOvr>
    <a:masterClrMapping/>
  </p:clrMapOvr>
  <p:transition spd="slow">
    <p:comb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637D2-C15C-4E45-835E-241517E05D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098222"/>
      </p:ext>
    </p:extLst>
  </p:cSld>
  <p:clrMapOvr>
    <a:masterClrMapping/>
  </p:clrMapOvr>
  <p:transition spd="slow">
    <p:comb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9FA1-C3F2-4CA9-9F45-035E93C9BE5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548409"/>
      </p:ext>
    </p:extLst>
  </p:cSld>
  <p:clrMapOvr>
    <a:masterClrMapping/>
  </p:clrMapOvr>
  <p:transition spd="slow">
    <p:comb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98D6C-5C4E-4017-BB36-A6FD5F7872A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195579"/>
      </p:ext>
    </p:extLst>
  </p:cSld>
  <p:clrMapOvr>
    <a:masterClrMapping/>
  </p:clrMapOvr>
  <p:transition spd="slow">
    <p:comb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EA83-5D57-495A-986E-299D9B28BA8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078347"/>
      </p:ext>
    </p:extLst>
  </p:cSld>
  <p:clrMapOvr>
    <a:masterClrMapping/>
  </p:clrMapOvr>
  <p:transition spd="slow">
    <p:comb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440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3AE0F5A-D25C-41BB-A838-6B3DA0D5A894}" type="slidenum">
              <a:rPr 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240790"/>
      </p:ext>
    </p:extLst>
  </p:cSld>
  <p:clrMapOvr>
    <a:masterClrMapping/>
  </p:clrMapOvr>
  <p:transition spd="slow">
    <p:comb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D08E5-F5ED-4A9B-AFBE-AE12D92F99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968318"/>
      </p:ext>
    </p:extLst>
  </p:cSld>
  <p:clrMapOvr>
    <a:masterClrMapping/>
  </p:clrMapOvr>
  <p:transition spd="slow">
    <p:comb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3E6BD-B679-4B8C-93CE-B6433CB708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280813"/>
      </p:ext>
    </p:extLst>
  </p:cSld>
  <p:clrMapOvr>
    <a:masterClrMapping/>
  </p:clrMapOvr>
  <p:transition spd="slow">
    <p:comb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7B3A1-6FC9-4B3F-85D1-A7845D5BAB4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632996"/>
      </p:ext>
    </p:extLst>
  </p:cSld>
  <p:clrMapOvr>
    <a:masterClrMapping/>
  </p:clrMapOvr>
  <p:transition spd="slow">
    <p:comb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C7F05-1507-4D86-9811-7A774EA74B4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556683"/>
      </p:ext>
    </p:extLst>
  </p:cSld>
  <p:clrMapOvr>
    <a:masterClrMapping/>
  </p:clrMapOvr>
  <p:transition spd="slow"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3E6BD-B679-4B8C-93CE-B6433CB708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776442"/>
      </p:ext>
    </p:extLst>
  </p:cSld>
  <p:clrMapOvr>
    <a:masterClrMapping/>
  </p:clrMapOvr>
  <p:transition spd="slow">
    <p:comb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CB242-57F5-4017-9F0B-529E18F966D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737329"/>
      </p:ext>
    </p:extLst>
  </p:cSld>
  <p:clrMapOvr>
    <a:masterClrMapping/>
  </p:clrMapOvr>
  <p:transition spd="slow">
    <p:comb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5B94A-6BE4-40AB-AFC2-4D1785D87A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91808"/>
      </p:ext>
    </p:extLst>
  </p:cSld>
  <p:clrMapOvr>
    <a:masterClrMapping/>
  </p:clrMapOvr>
  <p:transition spd="slow">
    <p:comb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D0D55-6BC2-43B5-B77F-B484DB40EA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852232"/>
      </p:ext>
    </p:extLst>
  </p:cSld>
  <p:clrMapOvr>
    <a:masterClrMapping/>
  </p:clrMapOvr>
  <p:transition spd="slow">
    <p:comb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637D2-C15C-4E45-835E-241517E05D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075249"/>
      </p:ext>
    </p:extLst>
  </p:cSld>
  <p:clrMapOvr>
    <a:masterClrMapping/>
  </p:clrMapOvr>
  <p:transition spd="slow">
    <p:comb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9FA1-C3F2-4CA9-9F45-035E93C9BE5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182865"/>
      </p:ext>
    </p:extLst>
  </p:cSld>
  <p:clrMapOvr>
    <a:masterClrMapping/>
  </p:clrMapOvr>
  <p:transition spd="slow">
    <p:comb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98D6C-5C4E-4017-BB36-A6FD5F7872A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717734"/>
      </p:ext>
    </p:extLst>
  </p:cSld>
  <p:clrMapOvr>
    <a:masterClrMapping/>
  </p:clrMapOvr>
  <p:transition spd="slow">
    <p:comb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EA83-5D57-495A-986E-299D9B28BA8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330429"/>
      </p:ext>
    </p:extLst>
  </p:cSld>
  <p:clrMapOvr>
    <a:masterClrMapping/>
  </p:clrMapOvr>
  <p:transition spd="slow"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7B3A1-6FC9-4B3F-85D1-A7845D5BAB4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393267"/>
      </p:ext>
    </p:extLst>
  </p:cSld>
  <p:clrMapOvr>
    <a:masterClrMapping/>
  </p:clrMapOvr>
  <p:transition spd="slow"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C7F05-1507-4D86-9811-7A774EA74B4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21750"/>
      </p:ext>
    </p:extLst>
  </p:cSld>
  <p:clrMapOvr>
    <a:masterClrMapping/>
  </p:clrMapOvr>
  <p:transition spd="slow"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CB242-57F5-4017-9F0B-529E18F966D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587559"/>
      </p:ext>
    </p:extLst>
  </p:cSld>
  <p:clrMapOvr>
    <a:masterClrMapping/>
  </p:clrMapOvr>
  <p:transition spd="slow"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5B94A-6BE4-40AB-AFC2-4D1785D87A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107731"/>
      </p:ext>
    </p:extLst>
  </p:cSld>
  <p:clrMapOvr>
    <a:masterClrMapping/>
  </p:clrMapOvr>
  <p:transition spd="slow"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D0D55-6BC2-43B5-B77F-B484DB40EA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983244"/>
      </p:ext>
    </p:extLst>
  </p:cSld>
  <p:clrMapOvr>
    <a:masterClrMapping/>
  </p:clrMapOvr>
  <p:transition spd="slow"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637D2-C15C-4E45-835E-241517E05D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672876"/>
      </p:ext>
    </p:extLst>
  </p:cSld>
  <p:clrMapOvr>
    <a:masterClrMapping/>
  </p:clrMapOvr>
  <p:transition spd="slow"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30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797B76-46C8-4BC9-B4BB-CA2C43B9E2F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687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7" grpId="0"/>
      <p:bldP spid="43018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30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797B76-46C8-4BC9-B4BB-CA2C43B9E2F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461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7" grpId="0"/>
      <p:bldP spid="43018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30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797B76-46C8-4BC9-B4BB-CA2C43B9E2F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896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7" grpId="0"/>
      <p:bldP spid="43018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81200" y="1295400"/>
            <a:ext cx="4953000" cy="1462088"/>
          </a:xfrm>
        </p:spPr>
        <p:txBody>
          <a:bodyPr/>
          <a:lstStyle/>
          <a:p>
            <a:pPr algn="ctr" eaLnBrk="1" hangingPunct="1"/>
            <a:r>
              <a:rPr lang="en-US" altLang="en-US" dirty="0">
                <a:latin typeface="Jester" pitchFamily="2" charset="0"/>
              </a:rPr>
              <a:t>Types of Conjunctions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Jester" pitchFamily="2" charset="0"/>
              </a:rPr>
              <a:t>~ Coordinating</a:t>
            </a:r>
          </a:p>
          <a:p>
            <a:pPr eaLnBrk="1" hangingPunct="1"/>
            <a:r>
              <a:rPr lang="en-US" altLang="en-US" dirty="0">
                <a:latin typeface="Jester" pitchFamily="2" charset="0"/>
              </a:rPr>
              <a:t>~Correlative</a:t>
            </a:r>
          </a:p>
          <a:p>
            <a:pPr eaLnBrk="1" hangingPunct="1"/>
            <a:r>
              <a:rPr lang="en-US" altLang="en-US" dirty="0">
                <a:latin typeface="Jester" pitchFamily="2" charset="0"/>
              </a:rPr>
              <a:t>~Subordinating</a:t>
            </a:r>
          </a:p>
          <a:p>
            <a:pPr eaLnBrk="1" hangingPunct="1"/>
            <a:endParaRPr lang="en-US" altLang="en-US" dirty="0">
              <a:latin typeface="Jester" pitchFamily="2" charset="0"/>
            </a:endParaRPr>
          </a:p>
          <a:p>
            <a:pPr eaLnBrk="1" hangingPunct="1"/>
            <a:r>
              <a:rPr lang="en-US" altLang="en-US" b="1" dirty="0">
                <a:solidFill>
                  <a:schemeClr val="accent1">
                    <a:lumMod val="75000"/>
                  </a:schemeClr>
                </a:solidFill>
                <a:latin typeface="Jester" pitchFamily="2" charset="0"/>
              </a:rPr>
              <a:t>Conjunctions are “joiner” words</a:t>
            </a:r>
          </a:p>
        </p:txBody>
      </p:sp>
      <p:pic>
        <p:nvPicPr>
          <p:cNvPr id="2052" name="Picture 4" descr="MC900331541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895600"/>
            <a:ext cx="703263" cy="179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9848921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Subordinating Conjunctions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F97107-EC84-4AD9-961F-8481665262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19200" y="1905000"/>
            <a:ext cx="7086600" cy="4267200"/>
          </a:xfrm>
        </p:spPr>
        <p:txBody>
          <a:bodyPr/>
          <a:lstStyle/>
          <a:p>
            <a:pPr marL="0" lvl="0" indent="0">
              <a:buClr>
                <a:srgbClr val="3333CC"/>
              </a:buClr>
              <a:buNone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did my homework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ate a snack.</a:t>
            </a:r>
          </a:p>
          <a:p>
            <a:pPr marL="0" lvl="0" indent="0">
              <a:buClr>
                <a:srgbClr val="3333CC"/>
              </a:buClr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3333CC"/>
              </a:buClr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ate a snack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did my homework.</a:t>
            </a:r>
          </a:p>
          <a:p>
            <a:pPr marL="0" lvl="0" indent="0">
              <a:buClr>
                <a:srgbClr val="3333CC"/>
              </a:buClr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3333CC"/>
              </a:buClr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sentence is made up of a MIX of BOTH independent and dependent (subordinate) clauses. The word that “connects” the ideas of the clauses is the conjunction (“joiner”  word).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24527"/>
      </p:ext>
    </p:extLst>
  </p:cSld>
  <p:clrMapOvr>
    <a:masterClrMapping/>
  </p:clrMapOvr>
  <p:transition spd="slow"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AAAWWUBBIS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71800" y="1752600"/>
            <a:ext cx="3810000" cy="43434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S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LTHOUGH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FTER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000000"/>
                </a:solidFill>
              </a:rPr>
              <a:t>HILE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000000"/>
                </a:solidFill>
              </a:rPr>
              <a:t>HEN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U</a:t>
            </a:r>
            <a:r>
              <a:rPr lang="en-US" dirty="0">
                <a:solidFill>
                  <a:srgbClr val="000000"/>
                </a:solidFill>
              </a:rPr>
              <a:t>NLESS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ECAUSE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EFORE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F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>
                <a:solidFill>
                  <a:srgbClr val="000000"/>
                </a:solidFill>
              </a:rPr>
              <a:t>INCE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224544"/>
      </p:ext>
    </p:extLst>
  </p:cSld>
  <p:clrMapOvr>
    <a:masterClrMapping/>
  </p:clrMapOvr>
  <p:transition spd="slow"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AAAWWUBBIS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017713"/>
            <a:ext cx="8305800" cy="4114800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dirty="0">
                <a:solidFill>
                  <a:srgbClr val="FF0000"/>
                </a:solidFill>
              </a:rPr>
              <a:t>AAAWWUBBIS clause</a:t>
            </a:r>
            <a:r>
              <a:rPr lang="en-US" dirty="0">
                <a:solidFill>
                  <a:srgbClr val="000000"/>
                </a:solidFill>
              </a:rPr>
              <a:t> comes </a:t>
            </a:r>
            <a:r>
              <a:rPr lang="en-US" dirty="0">
                <a:solidFill>
                  <a:srgbClr val="FF0000"/>
                </a:solidFill>
              </a:rPr>
              <a:t>first</a:t>
            </a:r>
            <a:r>
              <a:rPr lang="en-US" dirty="0">
                <a:solidFill>
                  <a:srgbClr val="000000"/>
                </a:solidFill>
              </a:rPr>
              <a:t>, it is followed by </a:t>
            </a:r>
            <a:r>
              <a:rPr lang="en-US" dirty="0">
                <a:solidFill>
                  <a:srgbClr val="FF0000"/>
                </a:solidFill>
              </a:rPr>
              <a:t>comma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dirty="0">
                <a:solidFill>
                  <a:srgbClr val="0000FF"/>
                </a:solidFill>
              </a:rPr>
              <a:t>AAAWWUBBIS clause</a:t>
            </a:r>
            <a:r>
              <a:rPr lang="en-US" dirty="0">
                <a:solidFill>
                  <a:srgbClr val="000000"/>
                </a:solidFill>
              </a:rPr>
              <a:t> comes </a:t>
            </a:r>
            <a:r>
              <a:rPr lang="en-US" dirty="0">
                <a:solidFill>
                  <a:srgbClr val="0000FF"/>
                </a:solidFill>
              </a:rPr>
              <a:t>after</a:t>
            </a:r>
            <a:r>
              <a:rPr lang="en-US" dirty="0">
                <a:solidFill>
                  <a:srgbClr val="000000"/>
                </a:solidFill>
              </a:rPr>
              <a:t> independent clause, there is </a:t>
            </a:r>
            <a:r>
              <a:rPr lang="en-US" dirty="0">
                <a:solidFill>
                  <a:srgbClr val="0000FF"/>
                </a:solidFill>
              </a:rPr>
              <a:t>no comma.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I studied.    I ate a snack. (Both IND. Clauses)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sz="1600" b="1" dirty="0">
                <a:solidFill>
                  <a:srgbClr val="FF0000"/>
                </a:solidFill>
              </a:rPr>
              <a:t>(DEP. Clause)         (IND. Clause)                    (IND. Clause)         (DEP. Clause)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A</a:t>
            </a:r>
            <a:r>
              <a:rPr lang="en-US" sz="2400" dirty="0">
                <a:solidFill>
                  <a:srgbClr val="000000"/>
                </a:solidFill>
              </a:rPr>
              <a:t>S I studied, I ate a snack.         I ate a snack </a:t>
            </a:r>
            <a:r>
              <a:rPr lang="en-US" sz="2400" dirty="0">
                <a:solidFill>
                  <a:srgbClr val="FF0000"/>
                </a:solidFill>
              </a:rPr>
              <a:t>as</a:t>
            </a:r>
            <a:r>
              <a:rPr lang="en-US" sz="2400" dirty="0">
                <a:solidFill>
                  <a:srgbClr val="000000"/>
                </a:solidFill>
              </a:rPr>
              <a:t> I studied.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843988"/>
      </p:ext>
    </p:extLst>
  </p:cSld>
  <p:clrMapOvr>
    <a:masterClrMapping/>
  </p:clrMapOvr>
  <p:transition spd="slow">
    <p:comb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AAAWWUBBIS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981200"/>
            <a:ext cx="9144000" cy="464820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LTHOUGH I studied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ate a snack.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FTER I studied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ate a snack. </a:t>
            </a:r>
            <a:r>
              <a:rPr lang="en-US" sz="2400" dirty="0">
                <a:solidFill>
                  <a:srgbClr val="0070C0"/>
                </a:solidFill>
              </a:rPr>
              <a:t>I ate a snack </a:t>
            </a:r>
            <a:r>
              <a:rPr lang="en-US" sz="2400" dirty="0">
                <a:solidFill>
                  <a:srgbClr val="FF0000"/>
                </a:solidFill>
              </a:rPr>
              <a:t>after</a:t>
            </a:r>
            <a:r>
              <a:rPr lang="en-US" sz="2400" dirty="0">
                <a:solidFill>
                  <a:srgbClr val="0070C0"/>
                </a:solidFill>
              </a:rPr>
              <a:t> I studied.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000000"/>
                </a:solidFill>
              </a:rPr>
              <a:t>HILE I studied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ate a snack. </a:t>
            </a:r>
            <a:r>
              <a:rPr lang="en-US" sz="2200" dirty="0">
                <a:solidFill>
                  <a:srgbClr val="0070C0"/>
                </a:solidFill>
              </a:rPr>
              <a:t>I ate a snack </a:t>
            </a:r>
            <a:r>
              <a:rPr lang="en-US" sz="2200" dirty="0">
                <a:solidFill>
                  <a:srgbClr val="FF0000"/>
                </a:solidFill>
              </a:rPr>
              <a:t>while</a:t>
            </a:r>
            <a:r>
              <a:rPr lang="en-US" sz="2200" dirty="0">
                <a:solidFill>
                  <a:srgbClr val="000000"/>
                </a:solidFill>
              </a:rPr>
              <a:t> </a:t>
            </a:r>
            <a:r>
              <a:rPr lang="en-US" sz="2200" dirty="0">
                <a:solidFill>
                  <a:srgbClr val="0070C0"/>
                </a:solidFill>
              </a:rPr>
              <a:t>I studied.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000000"/>
                </a:solidFill>
              </a:rPr>
              <a:t>HEN I studied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ate a snack. </a:t>
            </a:r>
            <a:r>
              <a:rPr lang="en-US" sz="2200" dirty="0">
                <a:solidFill>
                  <a:srgbClr val="0070C0"/>
                </a:solidFill>
              </a:rPr>
              <a:t>I ate a snack</a:t>
            </a:r>
            <a:r>
              <a:rPr lang="en-US" sz="2200" dirty="0">
                <a:solidFill>
                  <a:srgbClr val="00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</a:rPr>
              <a:t>when</a:t>
            </a:r>
            <a:r>
              <a:rPr lang="en-US" sz="2200" dirty="0">
                <a:solidFill>
                  <a:srgbClr val="000000"/>
                </a:solidFill>
              </a:rPr>
              <a:t> </a:t>
            </a:r>
            <a:r>
              <a:rPr lang="en-US" sz="2200" dirty="0">
                <a:solidFill>
                  <a:srgbClr val="0070C0"/>
                </a:solidFill>
              </a:rPr>
              <a:t>I studied.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U</a:t>
            </a:r>
            <a:r>
              <a:rPr lang="en-US" dirty="0"/>
              <a:t>NLESS</a:t>
            </a:r>
            <a:r>
              <a:rPr lang="en-US" dirty="0">
                <a:solidFill>
                  <a:srgbClr val="000000"/>
                </a:solidFill>
              </a:rPr>
              <a:t> I study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will fail. </a:t>
            </a:r>
            <a:r>
              <a:rPr lang="en-US" dirty="0">
                <a:solidFill>
                  <a:srgbClr val="0070C0"/>
                </a:solidFill>
              </a:rPr>
              <a:t>I will fail </a:t>
            </a:r>
            <a:r>
              <a:rPr lang="en-US" dirty="0">
                <a:solidFill>
                  <a:srgbClr val="FF0000"/>
                </a:solidFill>
              </a:rPr>
              <a:t>unless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I study.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B</a:t>
            </a:r>
            <a:r>
              <a:rPr lang="en-US" dirty="0"/>
              <a:t>ecause</a:t>
            </a:r>
            <a:r>
              <a:rPr lang="en-US" dirty="0">
                <a:solidFill>
                  <a:srgbClr val="000000"/>
                </a:solidFill>
              </a:rPr>
              <a:t> I studied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earned an A. </a:t>
            </a:r>
            <a:r>
              <a:rPr lang="en-US" sz="1800" dirty="0">
                <a:solidFill>
                  <a:srgbClr val="0070C0"/>
                </a:solidFill>
              </a:rPr>
              <a:t>I earned an A </a:t>
            </a:r>
            <a:r>
              <a:rPr lang="en-US" sz="1800" dirty="0">
                <a:solidFill>
                  <a:srgbClr val="FF0000"/>
                </a:solidFill>
              </a:rPr>
              <a:t>because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>
                <a:solidFill>
                  <a:srgbClr val="0070C0"/>
                </a:solidFill>
              </a:rPr>
              <a:t>I studied.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B</a:t>
            </a:r>
            <a:r>
              <a:rPr lang="en-US" dirty="0"/>
              <a:t>efore</a:t>
            </a:r>
            <a:r>
              <a:rPr lang="en-US" dirty="0">
                <a:solidFill>
                  <a:srgbClr val="000000"/>
                </a:solidFill>
              </a:rPr>
              <a:t> I studied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played basketball. </a:t>
            </a:r>
            <a:r>
              <a:rPr lang="en-US" sz="1400" dirty="0">
                <a:solidFill>
                  <a:srgbClr val="0070C0"/>
                </a:solidFill>
              </a:rPr>
              <a:t>I played basketball </a:t>
            </a:r>
            <a:r>
              <a:rPr lang="en-US" sz="1400" dirty="0">
                <a:solidFill>
                  <a:srgbClr val="FF0000"/>
                </a:solidFill>
              </a:rPr>
              <a:t>before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  <a:r>
              <a:rPr lang="en-US" sz="1400" dirty="0">
                <a:solidFill>
                  <a:srgbClr val="0070C0"/>
                </a:solidFill>
              </a:rPr>
              <a:t>I studied.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I</a:t>
            </a:r>
            <a:r>
              <a:rPr lang="en-US" dirty="0"/>
              <a:t>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 study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can earn an A. </a:t>
            </a:r>
            <a:r>
              <a:rPr lang="en-US" dirty="0">
                <a:solidFill>
                  <a:srgbClr val="0070C0"/>
                </a:solidFill>
              </a:rPr>
              <a:t>I can earn an 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if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I study.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S</a:t>
            </a:r>
            <a:r>
              <a:rPr lang="en-US" dirty="0"/>
              <a:t>ince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 studied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earned an A. </a:t>
            </a:r>
            <a:r>
              <a:rPr lang="en-US" sz="2400" dirty="0">
                <a:solidFill>
                  <a:srgbClr val="0070C0"/>
                </a:solidFill>
              </a:rPr>
              <a:t>I earned an A </a:t>
            </a:r>
            <a:r>
              <a:rPr lang="en-US" sz="2400" dirty="0">
                <a:solidFill>
                  <a:srgbClr val="FF0000"/>
                </a:solidFill>
              </a:rPr>
              <a:t>since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I studied.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260107"/>
      </p:ext>
    </p:extLst>
  </p:cSld>
  <p:clrMapOvr>
    <a:masterClrMapping/>
  </p:clrMapOvr>
  <p:transition spd="slow"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Coordinating Conjunctions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 </a:t>
            </a:r>
            <a:r>
              <a:rPr lang="en-US" sz="2800" u="sng" dirty="0"/>
              <a:t>conjunction </a:t>
            </a:r>
            <a:r>
              <a:rPr lang="en-US" sz="2800" dirty="0"/>
              <a:t>is a word used to </a:t>
            </a:r>
            <a:r>
              <a:rPr lang="en-US" sz="2800" dirty="0">
                <a:solidFill>
                  <a:srgbClr val="FF0000"/>
                </a:solidFill>
              </a:rPr>
              <a:t>connect</a:t>
            </a:r>
            <a:r>
              <a:rPr lang="en-US" sz="2800" dirty="0"/>
              <a:t> words, phrases, or clauses in a sentence. </a:t>
            </a:r>
          </a:p>
          <a:p>
            <a:endParaRPr lang="en-US" sz="2800" dirty="0"/>
          </a:p>
          <a:p>
            <a:r>
              <a:rPr lang="en-US" sz="2800" dirty="0"/>
              <a:t>A </a:t>
            </a:r>
            <a:r>
              <a:rPr lang="en-US" sz="2800" u="sng" dirty="0"/>
              <a:t>coordinating conjunction </a:t>
            </a:r>
            <a:r>
              <a:rPr lang="en-US" sz="2800" dirty="0"/>
              <a:t>is used to connect </a:t>
            </a:r>
            <a:r>
              <a:rPr lang="en-US" sz="2800" dirty="0">
                <a:solidFill>
                  <a:srgbClr val="FF0000"/>
                </a:solidFill>
              </a:rPr>
              <a:t>similar</a:t>
            </a:r>
            <a:r>
              <a:rPr lang="en-US" sz="2800" dirty="0"/>
              <a:t> words or groups of words. </a:t>
            </a:r>
          </a:p>
          <a:p>
            <a:endParaRPr lang="en-US" sz="2800" dirty="0"/>
          </a:p>
          <a:p>
            <a:r>
              <a:rPr lang="en-US" sz="2800" dirty="0"/>
              <a:t>The most common coordinating conjunctions are:</a:t>
            </a:r>
          </a:p>
          <a:p>
            <a:pPr lvl="1"/>
            <a:r>
              <a:rPr lang="en-US" dirty="0"/>
              <a:t>And, But, For, Nor, Or, So, Yet</a:t>
            </a:r>
          </a:p>
        </p:txBody>
      </p:sp>
    </p:spTree>
    <p:extLst>
      <p:ext uri="{BB962C8B-B14F-4D97-AF65-F5344CB8AC3E}">
        <p14:creationId xmlns:p14="http://schemas.microsoft.com/office/powerpoint/2010/main" val="945391441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a typeface="+mn-ea"/>
              </a:rPr>
              <a:t>Coordinating</a:t>
            </a:r>
            <a:r>
              <a:rPr lang="en-US" sz="28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dirty="0">
                <a:solidFill>
                  <a:srgbClr val="000000"/>
                </a:solidFill>
                <a:ea typeface="+mn-ea"/>
              </a:rPr>
              <a:t>Conjunctions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Typically connect words that have the same use in a sentence. </a:t>
            </a:r>
          </a:p>
          <a:p>
            <a:pPr lvl="1"/>
            <a:r>
              <a:rPr lang="en-US" sz="2000" dirty="0"/>
              <a:t>These words may be nouns, pronouns, verbs, adjectives, or adverbs. </a:t>
            </a:r>
          </a:p>
          <a:p>
            <a:pPr lvl="1"/>
            <a:endParaRPr lang="en-US" dirty="0"/>
          </a:p>
          <a:p>
            <a:pPr lvl="1"/>
            <a:r>
              <a:rPr lang="en-US" sz="2000" dirty="0"/>
              <a:t>Examples:</a:t>
            </a:r>
          </a:p>
          <a:p>
            <a:pPr lvl="2"/>
            <a:r>
              <a:rPr lang="en-US" sz="2000" dirty="0"/>
              <a:t>Do you think he was a greater inventor </a:t>
            </a:r>
            <a:r>
              <a:rPr lang="en-US" sz="2000" dirty="0">
                <a:solidFill>
                  <a:srgbClr val="FF0000"/>
                </a:solidFill>
              </a:rPr>
              <a:t>or </a:t>
            </a:r>
            <a:r>
              <a:rPr lang="en-US" sz="2000" dirty="0"/>
              <a:t>statesman? (nouns)</a:t>
            </a:r>
          </a:p>
          <a:p>
            <a:pPr lvl="2"/>
            <a:r>
              <a:rPr lang="en-US" sz="2000" dirty="0"/>
              <a:t>He also bought </a:t>
            </a:r>
            <a:r>
              <a:rPr lang="en-US" sz="2000" dirty="0">
                <a:solidFill>
                  <a:srgbClr val="FF0000"/>
                </a:solidFill>
              </a:rPr>
              <a:t>and</a:t>
            </a:r>
            <a:r>
              <a:rPr lang="en-US" sz="2000" dirty="0"/>
              <a:t> ran the school newspaper. (verbs)</a:t>
            </a:r>
          </a:p>
          <a:p>
            <a:pPr lvl="2"/>
            <a:r>
              <a:rPr lang="en-US" sz="2000" dirty="0"/>
              <a:t>She worked repeatedly </a:t>
            </a:r>
            <a:r>
              <a:rPr lang="en-US" sz="2000" dirty="0">
                <a:solidFill>
                  <a:srgbClr val="FF0000"/>
                </a:solidFill>
              </a:rPr>
              <a:t>but</a:t>
            </a:r>
            <a:r>
              <a:rPr lang="en-US" sz="2000" dirty="0"/>
              <a:t> consistently to study electricity. (adverbs)</a:t>
            </a:r>
          </a:p>
          <a:p>
            <a:pPr lvl="2"/>
            <a:r>
              <a:rPr lang="en-US" sz="2000" dirty="0"/>
              <a:t>The TV show was successful </a:t>
            </a:r>
            <a:r>
              <a:rPr lang="en-US" sz="2000" dirty="0">
                <a:solidFill>
                  <a:srgbClr val="FF0000"/>
                </a:solidFill>
              </a:rPr>
              <a:t>and</a:t>
            </a:r>
            <a:r>
              <a:rPr lang="en-US" sz="2000" dirty="0"/>
              <a:t> entertaining. (adjectives).</a:t>
            </a:r>
          </a:p>
        </p:txBody>
      </p:sp>
    </p:spTree>
    <p:extLst>
      <p:ext uri="{BB962C8B-B14F-4D97-AF65-F5344CB8AC3E}">
        <p14:creationId xmlns:p14="http://schemas.microsoft.com/office/powerpoint/2010/main" val="2918380116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Coordinating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Conjunctions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Coordinating conjunctions can also connect prepositional phrases. </a:t>
            </a:r>
          </a:p>
          <a:p>
            <a:pPr lvl="1"/>
            <a:r>
              <a:rPr lang="en-US" sz="2000" dirty="0">
                <a:effectLst/>
                <a:latin typeface="Times New Roman"/>
                <a:ea typeface="Calibri"/>
              </a:rPr>
              <a:t>I will go </a:t>
            </a:r>
            <a:r>
              <a:rPr lang="en-US" sz="2000" u="sng" dirty="0">
                <a:effectLst/>
                <a:latin typeface="Times New Roman"/>
                <a:ea typeface="Calibri"/>
              </a:rPr>
              <a:t>to the movies</a:t>
            </a:r>
            <a:r>
              <a:rPr lang="en-US" sz="2000" dirty="0">
                <a:effectLst/>
                <a:latin typeface="Times New Roman"/>
                <a:ea typeface="Calibri"/>
              </a:rPr>
              <a:t> 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or </a:t>
            </a:r>
            <a:r>
              <a:rPr lang="en-US" sz="2000" u="sng" dirty="0">
                <a:effectLst/>
                <a:latin typeface="Times New Roman"/>
                <a:ea typeface="Calibri"/>
              </a:rPr>
              <a:t>to the mall</a:t>
            </a:r>
            <a:r>
              <a:rPr lang="en-US" sz="2000" dirty="0">
                <a:effectLst/>
                <a:latin typeface="Times New Roman"/>
                <a:ea typeface="Calibri"/>
              </a:rPr>
              <a:t>.</a:t>
            </a:r>
          </a:p>
          <a:p>
            <a:pPr marL="457200" lvl="1" indent="0">
              <a:buNone/>
            </a:pPr>
            <a:endParaRPr lang="en-US" sz="2000" dirty="0"/>
          </a:p>
          <a:p>
            <a:pPr lvl="0">
              <a:buClr>
                <a:srgbClr val="3333CC"/>
              </a:buClr>
            </a:pPr>
            <a:r>
              <a:rPr lang="en-US" sz="2000" dirty="0">
                <a:solidFill>
                  <a:srgbClr val="000000"/>
                </a:solidFill>
              </a:rPr>
              <a:t>Coordinating conjunctions can connect independent clauses or dependent clauses. </a:t>
            </a:r>
          </a:p>
          <a:p>
            <a:pPr lvl="1">
              <a:buClr>
                <a:srgbClr val="3333CC"/>
              </a:buClr>
            </a:pPr>
            <a:r>
              <a:rPr lang="en-US" sz="2000" dirty="0">
                <a:solidFill>
                  <a:srgbClr val="000000"/>
                </a:solidFill>
              </a:rPr>
              <a:t>***When a conjunction joins independent clauses, a comma MUST be used before the conjunction. </a:t>
            </a:r>
          </a:p>
          <a:p>
            <a:pPr lvl="2">
              <a:buClr>
                <a:srgbClr val="3333CC"/>
              </a:buClr>
            </a:pPr>
            <a:r>
              <a:rPr lang="en-US" sz="1800" dirty="0">
                <a:solidFill>
                  <a:srgbClr val="000000"/>
                </a:solidFill>
              </a:rPr>
              <a:t>He did not have much formal schooling</a:t>
            </a:r>
            <a:r>
              <a:rPr lang="en-US" sz="1800" dirty="0">
                <a:solidFill>
                  <a:srgbClr val="FF0000"/>
                </a:solidFill>
              </a:rPr>
              <a:t>, but </a:t>
            </a:r>
            <a:r>
              <a:rPr lang="en-US" sz="1800" dirty="0">
                <a:solidFill>
                  <a:srgbClr val="000000"/>
                </a:solidFill>
              </a:rPr>
              <a:t>he managed to educate himself. (independent clauses). </a:t>
            </a:r>
          </a:p>
          <a:p>
            <a:pPr lvl="2">
              <a:buClr>
                <a:srgbClr val="3333CC"/>
              </a:buClr>
            </a:pPr>
            <a:r>
              <a:rPr lang="en-US" sz="1800" dirty="0">
                <a:solidFill>
                  <a:srgbClr val="000000"/>
                </a:solidFill>
              </a:rPr>
              <a:t>She was patriotic </a:t>
            </a:r>
            <a:r>
              <a:rPr lang="en-US" sz="1800" dirty="0">
                <a:solidFill>
                  <a:srgbClr val="FF0000"/>
                </a:solidFill>
              </a:rPr>
              <a:t>and</a:t>
            </a:r>
            <a:r>
              <a:rPr lang="en-US" sz="1800" dirty="0">
                <a:solidFill>
                  <a:srgbClr val="000000"/>
                </a:solidFill>
              </a:rPr>
              <a:t> served her country in many ways. (independent + dependent clauses)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339866"/>
      </p:ext>
    </p:extLst>
  </p:cSld>
  <p:clrMapOvr>
    <a:masterClrMapping/>
  </p:clrMapOvr>
  <p:transition spd="slow">
    <p:comb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Correlative Conjunctions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u="sng" dirty="0"/>
              <a:t>Correlative Conjunctions </a:t>
            </a:r>
            <a:r>
              <a:rPr lang="en-US" sz="2400" dirty="0"/>
              <a:t>are pairs of conjunctions that connect similar words or groups of words. </a:t>
            </a: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effectLst/>
                <a:latin typeface="Times New Roman"/>
                <a:ea typeface="Calibri"/>
              </a:rPr>
              <a:t>either ~ or</a:t>
            </a:r>
            <a:endParaRPr lang="en-US" sz="1600" dirty="0">
              <a:effectLst/>
              <a:latin typeface="Times New Roman"/>
              <a:ea typeface="Calibri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effectLst/>
                <a:latin typeface="Times New Roman"/>
                <a:ea typeface="Calibri"/>
              </a:rPr>
              <a:t>neither ~ nor</a:t>
            </a:r>
            <a:endParaRPr lang="en-US" sz="1600" dirty="0">
              <a:effectLst/>
              <a:latin typeface="Times New Roman"/>
              <a:ea typeface="Calibri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effectLst/>
                <a:latin typeface="Times New Roman"/>
                <a:ea typeface="Calibri"/>
              </a:rPr>
              <a:t>whether ~ or</a:t>
            </a:r>
            <a:endParaRPr lang="en-US" sz="1600" dirty="0">
              <a:effectLst/>
              <a:latin typeface="Times New Roman"/>
              <a:ea typeface="Calibri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effectLst/>
                <a:latin typeface="Times New Roman"/>
                <a:ea typeface="Calibri"/>
              </a:rPr>
              <a:t>both ~ and</a:t>
            </a:r>
            <a:endParaRPr lang="en-US" sz="1600" dirty="0">
              <a:effectLst/>
              <a:latin typeface="Times New Roman"/>
              <a:ea typeface="Calibri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effectLst/>
                <a:latin typeface="Times New Roman"/>
                <a:ea typeface="Calibri"/>
              </a:rPr>
              <a:t>not only ~ but also</a:t>
            </a:r>
            <a:endParaRPr lang="en-US" sz="1600" dirty="0">
              <a:effectLst/>
              <a:latin typeface="Times New Roman"/>
              <a:ea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78964"/>
      </p:ext>
    </p:extLst>
  </p:cSld>
  <p:clrMapOvr>
    <a:masterClrMapping/>
  </p:clrMapOvr>
  <p:transition spd="slow"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793038" cy="1462088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70C0"/>
                </a:solidFill>
              </a:rPr>
              <a:t>Correlative Conjunctions</a:t>
            </a:r>
          </a:p>
        </p:txBody>
      </p:sp>
      <p:sp>
        <p:nvSpPr>
          <p:cNvPr id="5529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2057400"/>
            <a:ext cx="40386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>
                <a:solidFill>
                  <a:srgbClr val="FF0000"/>
                </a:solidFill>
              </a:rPr>
              <a:t>Correlative Conjunctions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Either ~ or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000"/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Neither ~ nor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000"/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Not only ~ but also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000"/>
          </a:p>
          <a:p>
            <a:pPr lvl="1" eaLnBrk="1" hangingPunct="1">
              <a:lnSpc>
                <a:spcPct val="80000"/>
              </a:lnSpc>
            </a:pPr>
            <a:endParaRPr lang="en-US" altLang="en-US" sz="2000"/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Both ~ and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000"/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Whether ~ or</a:t>
            </a:r>
          </a:p>
          <a:p>
            <a:pPr eaLnBrk="1" hangingPunct="1">
              <a:lnSpc>
                <a:spcPct val="80000"/>
              </a:lnSpc>
            </a:pPr>
            <a:endParaRPr lang="en-US" altLang="en-US"/>
          </a:p>
        </p:txBody>
      </p:sp>
      <p:sp>
        <p:nvSpPr>
          <p:cNvPr id="5530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505200" y="2133600"/>
            <a:ext cx="5526088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400"/>
              <a:t>		</a:t>
            </a:r>
            <a:r>
              <a:rPr lang="en-US" altLang="en-US" sz="2000"/>
              <a:t>Examples: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/>
              <a:t>I’ll </a:t>
            </a:r>
            <a:r>
              <a:rPr lang="en-US" altLang="en-US" sz="2000">
                <a:solidFill>
                  <a:srgbClr val="FF0000"/>
                </a:solidFill>
              </a:rPr>
              <a:t>either</a:t>
            </a:r>
            <a:r>
              <a:rPr lang="en-US" altLang="en-US" sz="2000"/>
              <a:t> walk </a:t>
            </a:r>
            <a:r>
              <a:rPr lang="en-US" altLang="en-US" sz="2000">
                <a:solidFill>
                  <a:srgbClr val="FF0000"/>
                </a:solidFill>
              </a:rPr>
              <a:t>or</a:t>
            </a:r>
            <a:r>
              <a:rPr lang="en-US" altLang="en-US" sz="2000"/>
              <a:t> jog home.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>
                <a:solidFill>
                  <a:srgbClr val="FF0000"/>
                </a:solidFill>
              </a:rPr>
              <a:t>Neither</a:t>
            </a:r>
            <a:r>
              <a:rPr lang="en-US" altLang="en-US" sz="2000"/>
              <a:t> you </a:t>
            </a:r>
            <a:r>
              <a:rPr lang="en-US" altLang="en-US" sz="2000">
                <a:solidFill>
                  <a:srgbClr val="FF0000"/>
                </a:solidFill>
              </a:rPr>
              <a:t>nor</a:t>
            </a:r>
            <a:r>
              <a:rPr lang="en-US" altLang="en-US" sz="2000"/>
              <a:t> I have blue eyes.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>
                <a:solidFill>
                  <a:srgbClr val="FF0000"/>
                </a:solidFill>
              </a:rPr>
              <a:t>Not only</a:t>
            </a:r>
            <a:r>
              <a:rPr lang="en-US" altLang="en-US" sz="2000"/>
              <a:t> do I like ELA, </a:t>
            </a:r>
            <a:r>
              <a:rPr lang="en-US" altLang="en-US" sz="2000">
                <a:solidFill>
                  <a:srgbClr val="FF0000"/>
                </a:solidFill>
              </a:rPr>
              <a:t>but</a:t>
            </a:r>
            <a:r>
              <a:rPr lang="en-US" altLang="en-US" sz="2000"/>
              <a:t> I </a:t>
            </a:r>
            <a:r>
              <a:rPr lang="en-US" altLang="en-US" sz="2000">
                <a:solidFill>
                  <a:srgbClr val="FF0000"/>
                </a:solidFill>
              </a:rPr>
              <a:t>also</a:t>
            </a:r>
            <a:r>
              <a:rPr lang="en-US" altLang="en-US" sz="2000"/>
              <a:t> like science class.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/>
              <a:t>Leah earned an A in </a:t>
            </a:r>
            <a:r>
              <a:rPr lang="en-US" altLang="en-US" sz="2000">
                <a:solidFill>
                  <a:srgbClr val="FF0000"/>
                </a:solidFill>
              </a:rPr>
              <a:t>both</a:t>
            </a:r>
            <a:r>
              <a:rPr lang="en-US" altLang="en-US" sz="2000"/>
              <a:t> math </a:t>
            </a:r>
            <a:r>
              <a:rPr lang="en-US" altLang="en-US" sz="2000">
                <a:solidFill>
                  <a:srgbClr val="FF0000"/>
                </a:solidFill>
              </a:rPr>
              <a:t>and</a:t>
            </a:r>
            <a:r>
              <a:rPr lang="en-US" altLang="en-US" sz="2000"/>
              <a:t> religion.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/>
              <a:t>We need to decide </a:t>
            </a:r>
            <a:r>
              <a:rPr lang="en-US" altLang="en-US" sz="2000">
                <a:solidFill>
                  <a:srgbClr val="FF0000"/>
                </a:solidFill>
              </a:rPr>
              <a:t>whether</a:t>
            </a:r>
            <a:r>
              <a:rPr lang="en-US" altLang="en-US" sz="2000"/>
              <a:t> to leave </a:t>
            </a:r>
            <a:r>
              <a:rPr lang="en-US" altLang="en-US" sz="2000">
                <a:solidFill>
                  <a:srgbClr val="FF0000"/>
                </a:solidFill>
              </a:rPr>
              <a:t>or</a:t>
            </a:r>
            <a:r>
              <a:rPr lang="en-US" altLang="en-US" sz="2000"/>
              <a:t> to stay.</a:t>
            </a:r>
          </a:p>
        </p:txBody>
      </p:sp>
    </p:spTree>
    <p:extLst>
      <p:ext uri="{BB962C8B-B14F-4D97-AF65-F5344CB8AC3E}">
        <p14:creationId xmlns:p14="http://schemas.microsoft.com/office/powerpoint/2010/main" val="2123105512"/>
      </p:ext>
    </p:extLst>
  </p:cSld>
  <p:clrMapOvr>
    <a:masterClrMapping/>
  </p:clrMapOvr>
  <p:transition spd="slow">
    <p:comb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Subordinating Conjunctions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7580312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Another term for “dependent clause” is “subordinate clause.”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When a conjunction begins a subordinate (dependent) clause, it is a Subordinate Conjunction</a:t>
            </a:r>
          </a:p>
          <a:p>
            <a:r>
              <a:rPr lang="en-US" dirty="0"/>
              <a:t>The most common Subordinating Conjunctions are </a:t>
            </a:r>
            <a:r>
              <a:rPr lang="en-US" dirty="0">
                <a:solidFill>
                  <a:srgbClr val="0070C0"/>
                </a:solidFill>
              </a:rPr>
              <a:t>AAAWWUBBIS</a:t>
            </a:r>
            <a:r>
              <a:rPr lang="en-US" dirty="0"/>
              <a:t> words</a:t>
            </a:r>
            <a:endParaRPr lang="en-US" i="1" dirty="0"/>
          </a:p>
          <a:p>
            <a:pPr marL="457200" lvl="1" indent="0">
              <a:buClr>
                <a:srgbClr val="3333CC"/>
              </a:buClr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653403"/>
      </p:ext>
    </p:extLst>
  </p:cSld>
  <p:clrMapOvr>
    <a:masterClrMapping/>
  </p:clrMapOvr>
  <p:transition spd="slow"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Subordinating Conjunctions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752600"/>
            <a:ext cx="7485856" cy="4738687"/>
          </a:xfrm>
        </p:spPr>
        <p:txBody>
          <a:bodyPr/>
          <a:lstStyle/>
          <a:p>
            <a:pPr marL="0" lvl="0" indent="0">
              <a:buClr>
                <a:srgbClr val="3333CC"/>
              </a:buClr>
              <a:buNone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did my homework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ate a snack.</a:t>
            </a:r>
          </a:p>
          <a:p>
            <a:pPr marL="0" lvl="0" indent="0">
              <a:buClr>
                <a:srgbClr val="3333CC"/>
              </a:buClr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3333CC"/>
              </a:buClr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ate a snack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did my homework.</a:t>
            </a:r>
          </a:p>
          <a:p>
            <a:pPr marL="0" lvl="0" indent="0">
              <a:buClr>
                <a:srgbClr val="3333CC"/>
              </a:buClr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3333CC"/>
              </a:buClr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Notice that if the FIRST CLAUSE has the subordinating conjunction, a comma is used to separate the clauses.</a:t>
            </a:r>
          </a:p>
          <a:p>
            <a:pPr marL="0" lvl="0" indent="0">
              <a:buClr>
                <a:srgbClr val="3333CC"/>
              </a:buClr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3333CC"/>
              </a:buClr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Subordinate clauses ALWAYS end in punctuation ~ either a comma or a period.</a:t>
            </a:r>
          </a:p>
        </p:txBody>
      </p:sp>
    </p:spTree>
    <p:extLst>
      <p:ext uri="{BB962C8B-B14F-4D97-AF65-F5344CB8AC3E}">
        <p14:creationId xmlns:p14="http://schemas.microsoft.com/office/powerpoint/2010/main" val="1786176512"/>
      </p:ext>
    </p:extLst>
  </p:cSld>
  <p:clrMapOvr>
    <a:masterClrMapping/>
  </p:clrMapOvr>
  <p:transition spd="slow">
    <p:comb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Subordinating Conjunctions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F3CE05-5E5B-4BCF-82C7-E78727CBA7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7656512" cy="4114800"/>
          </a:xfrm>
        </p:spPr>
        <p:txBody>
          <a:bodyPr/>
          <a:lstStyle/>
          <a:p>
            <a:pPr marL="0" lvl="0" indent="0">
              <a:buClr>
                <a:srgbClr val="3333CC"/>
              </a:buClr>
              <a:buNone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did my homework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ate a snack.</a:t>
            </a:r>
          </a:p>
          <a:p>
            <a:pPr marL="0" lvl="0" indent="0">
              <a:buClr>
                <a:srgbClr val="3333CC"/>
              </a:buClr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3333CC"/>
              </a:buClr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ate a snack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did my homework.</a:t>
            </a:r>
          </a:p>
          <a:p>
            <a:pPr marL="0" lvl="0" indent="0">
              <a:buClr>
                <a:srgbClr val="3333CC"/>
              </a:buClr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3333CC"/>
              </a:buClr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subordinating conjunction attaches itself to an independent clause and 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makes it dependent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(subordinate). </a:t>
            </a:r>
          </a:p>
        </p:txBody>
      </p:sp>
    </p:spTree>
    <p:extLst>
      <p:ext uri="{BB962C8B-B14F-4D97-AF65-F5344CB8AC3E}">
        <p14:creationId xmlns:p14="http://schemas.microsoft.com/office/powerpoint/2010/main" val="4237170710"/>
      </p:ext>
    </p:extLst>
  </p:cSld>
  <p:clrMapOvr>
    <a:masterClrMapping/>
  </p:clrMapOvr>
  <p:transition spd="slow">
    <p:comb/>
  </p:transition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</TotalTime>
  <Words>771</Words>
  <Application>Microsoft Office PowerPoint</Application>
  <PresentationFormat>On-screen Show (4:3)</PresentationFormat>
  <Paragraphs>125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Jester</vt:lpstr>
      <vt:lpstr>Tahoma</vt:lpstr>
      <vt:lpstr>Times New Roman</vt:lpstr>
      <vt:lpstr>Wingdings</vt:lpstr>
      <vt:lpstr>Blends</vt:lpstr>
      <vt:lpstr>1_Blends</vt:lpstr>
      <vt:lpstr>2_Blends</vt:lpstr>
      <vt:lpstr>Types of Conjunctions</vt:lpstr>
      <vt:lpstr>Coordinating Conjunctions</vt:lpstr>
      <vt:lpstr>Coordinating Conjunctions</vt:lpstr>
      <vt:lpstr>Coordinating Conjunctions</vt:lpstr>
      <vt:lpstr>Correlative Conjunctions </vt:lpstr>
      <vt:lpstr>Correlative Conjunctions</vt:lpstr>
      <vt:lpstr>Subordinating Conjunctions</vt:lpstr>
      <vt:lpstr>Subordinating Conjunctions</vt:lpstr>
      <vt:lpstr>Subordinating Conjunctions</vt:lpstr>
      <vt:lpstr>Subordinating Conjunctions</vt:lpstr>
      <vt:lpstr>AAAWWUBBIS</vt:lpstr>
      <vt:lpstr>AAAWWUBBIS</vt:lpstr>
      <vt:lpstr>AAAWWUBBIS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Conjunctions, Interjections, Punctuation, &amp; Capitalization</dc:title>
  <dc:creator>Robert Metzler</dc:creator>
  <cp:lastModifiedBy>Patty Schiavone</cp:lastModifiedBy>
  <cp:revision>23</cp:revision>
  <dcterms:created xsi:type="dcterms:W3CDTF">2018-05-07T00:32:11Z</dcterms:created>
  <dcterms:modified xsi:type="dcterms:W3CDTF">2020-08-21T14:42:04Z</dcterms:modified>
</cp:coreProperties>
</file>