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6" r:id="rId3"/>
  </p:sldMasterIdLst>
  <p:notesMasterIdLst>
    <p:notesMasterId r:id="rId39"/>
  </p:notes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4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5" r:id="rId22"/>
    <p:sldId id="276" r:id="rId23"/>
    <p:sldId id="277" r:id="rId24"/>
    <p:sldId id="278" r:id="rId25"/>
    <p:sldId id="279" r:id="rId26"/>
    <p:sldId id="282" r:id="rId27"/>
    <p:sldId id="280" r:id="rId28"/>
    <p:sldId id="281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theme" Target="theme/theme1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tableStyles" Target="tableStyle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A1E71A-84DD-4B9A-AD51-8F0914208591}" type="datetimeFigureOut">
              <a:rPr lang="en-US" smtClean="0"/>
              <a:t>5/25/2018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FC507-6105-414F-9693-2A9435005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3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01C8CDA-E086-44DF-82F9-48E6B67770C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AC60753-71E4-4E79-B400-09D323C5F1FC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C0F0CB7-12E2-4B04-9921-F647EB2B9440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404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404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3AE0F5A-D25C-41BB-A838-6B3DA0D5A894}" type="slidenum">
              <a:rPr lang="en-US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473475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9FA1-C3F2-4CA9-9F45-035E93C9BE5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191239"/>
      </p:ext>
    </p:extLst>
  </p:cSld>
  <p:clrMapOvr>
    <a:masterClrMapping/>
  </p:clrMapOvr>
  <p:transition spd="slow"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98D6C-5C4E-4017-BB36-A6FD5F7872A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253822"/>
      </p:ext>
    </p:extLst>
  </p:cSld>
  <p:clrMapOvr>
    <a:masterClrMapping/>
  </p:clrMapOvr>
  <p:transition spd="slow"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1EA83-5D57-495A-986E-299D9B28BA8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397246"/>
      </p:ext>
    </p:extLst>
  </p:cSld>
  <p:clrMapOvr>
    <a:masterClrMapping/>
  </p:clrMapOvr>
  <p:transition spd="slow">
    <p:comb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404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404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3AE0F5A-D25C-41BB-A838-6B3DA0D5A894}" type="slidenum">
              <a:rPr lang="en-US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734836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D08E5-F5ED-4A9B-AFBE-AE12D92F99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008404"/>
      </p:ext>
    </p:extLst>
  </p:cSld>
  <p:clrMapOvr>
    <a:masterClrMapping/>
  </p:clrMapOvr>
  <p:transition spd="slow">
    <p:comb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3E6BD-B679-4B8C-93CE-B6433CB708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36360"/>
      </p:ext>
    </p:extLst>
  </p:cSld>
  <p:clrMapOvr>
    <a:masterClrMapping/>
  </p:clrMapOvr>
  <p:transition spd="slow">
    <p:comb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7B3A1-6FC9-4B3F-85D1-A7845D5BAB4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229782"/>
      </p:ext>
    </p:extLst>
  </p:cSld>
  <p:clrMapOvr>
    <a:masterClrMapping/>
  </p:clrMapOvr>
  <p:transition spd="slow">
    <p:comb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C7F05-1507-4D86-9811-7A774EA74B4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684692"/>
      </p:ext>
    </p:extLst>
  </p:cSld>
  <p:clrMapOvr>
    <a:masterClrMapping/>
  </p:clrMapOvr>
  <p:transition spd="slow">
    <p:comb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CB242-57F5-4017-9F0B-529E18F966D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170464"/>
      </p:ext>
    </p:extLst>
  </p:cSld>
  <p:clrMapOvr>
    <a:masterClrMapping/>
  </p:clrMapOvr>
  <p:transition spd="slow">
    <p:comb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5B94A-6BE4-40AB-AFC2-4D1785D87A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017791"/>
      </p:ext>
    </p:extLst>
  </p:cSld>
  <p:clrMapOvr>
    <a:masterClrMapping/>
  </p:clrMapOvr>
  <p:transition spd="slow"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D08E5-F5ED-4A9B-AFBE-AE12D92F99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585324"/>
      </p:ext>
    </p:extLst>
  </p:cSld>
  <p:clrMapOvr>
    <a:masterClrMapping/>
  </p:clrMapOvr>
  <p:transition spd="slow">
    <p:comb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D0D55-6BC2-43B5-B77F-B484DB40EA6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387894"/>
      </p:ext>
    </p:extLst>
  </p:cSld>
  <p:clrMapOvr>
    <a:masterClrMapping/>
  </p:clrMapOvr>
  <p:transition spd="slow">
    <p:comb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637D2-C15C-4E45-835E-241517E05DD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098222"/>
      </p:ext>
    </p:extLst>
  </p:cSld>
  <p:clrMapOvr>
    <a:masterClrMapping/>
  </p:clrMapOvr>
  <p:transition spd="slow">
    <p:comb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9FA1-C3F2-4CA9-9F45-035E93C9BE5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548409"/>
      </p:ext>
    </p:extLst>
  </p:cSld>
  <p:clrMapOvr>
    <a:masterClrMapping/>
  </p:clrMapOvr>
  <p:transition spd="slow">
    <p:comb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98D6C-5C4E-4017-BB36-A6FD5F7872A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195579"/>
      </p:ext>
    </p:extLst>
  </p:cSld>
  <p:clrMapOvr>
    <a:masterClrMapping/>
  </p:clrMapOvr>
  <p:transition spd="slow">
    <p:comb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1EA83-5D57-495A-986E-299D9B28BA8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078347"/>
      </p:ext>
    </p:extLst>
  </p:cSld>
  <p:clrMapOvr>
    <a:masterClrMapping/>
  </p:clrMapOvr>
  <p:transition spd="slow">
    <p:comb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404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404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3AE0F5A-D25C-41BB-A838-6B3DA0D5A894}" type="slidenum">
              <a:rPr lang="en-US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240790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D08E5-F5ED-4A9B-AFBE-AE12D92F999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968318"/>
      </p:ext>
    </p:extLst>
  </p:cSld>
  <p:clrMapOvr>
    <a:masterClrMapping/>
  </p:clrMapOvr>
  <p:transition spd="slow">
    <p:comb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3E6BD-B679-4B8C-93CE-B6433CB708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280813"/>
      </p:ext>
    </p:extLst>
  </p:cSld>
  <p:clrMapOvr>
    <a:masterClrMapping/>
  </p:clrMapOvr>
  <p:transition spd="slow">
    <p:comb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7B3A1-6FC9-4B3F-85D1-A7845D5BAB4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632996"/>
      </p:ext>
    </p:extLst>
  </p:cSld>
  <p:clrMapOvr>
    <a:masterClrMapping/>
  </p:clrMapOvr>
  <p:transition spd="slow">
    <p:comb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C7F05-1507-4D86-9811-7A774EA74B4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556683"/>
      </p:ext>
    </p:extLst>
  </p:cSld>
  <p:clrMapOvr>
    <a:masterClrMapping/>
  </p:clrMapOvr>
  <p:transition spd="slow"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3E6BD-B679-4B8C-93CE-B6433CB708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776442"/>
      </p:ext>
    </p:extLst>
  </p:cSld>
  <p:clrMapOvr>
    <a:masterClrMapping/>
  </p:clrMapOvr>
  <p:transition spd="slow">
    <p:comb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CB242-57F5-4017-9F0B-529E18F966D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737329"/>
      </p:ext>
    </p:extLst>
  </p:cSld>
  <p:clrMapOvr>
    <a:masterClrMapping/>
  </p:clrMapOvr>
  <p:transition spd="slow">
    <p:comb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5B94A-6BE4-40AB-AFC2-4D1785D87A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91808"/>
      </p:ext>
    </p:extLst>
  </p:cSld>
  <p:clrMapOvr>
    <a:masterClrMapping/>
  </p:clrMapOvr>
  <p:transition spd="slow">
    <p:comb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D0D55-6BC2-43B5-B77F-B484DB40EA6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852232"/>
      </p:ext>
    </p:extLst>
  </p:cSld>
  <p:clrMapOvr>
    <a:masterClrMapping/>
  </p:clrMapOvr>
  <p:transition spd="slow">
    <p:comb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637D2-C15C-4E45-835E-241517E05DD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075249"/>
      </p:ext>
    </p:extLst>
  </p:cSld>
  <p:clrMapOvr>
    <a:masterClrMapping/>
  </p:clrMapOvr>
  <p:transition spd="slow">
    <p:comb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E9FA1-C3F2-4CA9-9F45-035E93C9BE5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182865"/>
      </p:ext>
    </p:extLst>
  </p:cSld>
  <p:clrMapOvr>
    <a:masterClrMapping/>
  </p:clrMapOvr>
  <p:transition spd="slow">
    <p:comb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98D6C-5C4E-4017-BB36-A6FD5F7872A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717734"/>
      </p:ext>
    </p:extLst>
  </p:cSld>
  <p:clrMapOvr>
    <a:masterClrMapping/>
  </p:clrMapOvr>
  <p:transition spd="slow">
    <p:comb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1EA83-5D57-495A-986E-299D9B28BA8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330429"/>
      </p:ext>
    </p:extLst>
  </p:cSld>
  <p:clrMapOvr>
    <a:masterClrMapping/>
  </p:clrMapOvr>
  <p:transition spd="slow"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7B3A1-6FC9-4B3F-85D1-A7845D5BAB4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393267"/>
      </p:ext>
    </p:extLst>
  </p:cSld>
  <p:clrMapOvr>
    <a:masterClrMapping/>
  </p:clrMapOvr>
  <p:transition spd="slow"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C7F05-1507-4D86-9811-7A774EA74B4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21750"/>
      </p:ext>
    </p:extLst>
  </p:cSld>
  <p:clrMapOvr>
    <a:masterClrMapping/>
  </p:clrMapOvr>
  <p:transition spd="slow"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CB242-57F5-4017-9F0B-529E18F966D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587559"/>
      </p:ext>
    </p:extLst>
  </p:cSld>
  <p:clrMapOvr>
    <a:masterClrMapping/>
  </p:clrMapOvr>
  <p:transition spd="slow"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5B94A-6BE4-40AB-AFC2-4D1785D87A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107731"/>
      </p:ext>
    </p:extLst>
  </p:cSld>
  <p:clrMapOvr>
    <a:masterClrMapping/>
  </p:clrMapOvr>
  <p:transition spd="slow"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D0D55-6BC2-43B5-B77F-B484DB40EA6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983244"/>
      </p:ext>
    </p:extLst>
  </p:cSld>
  <p:clrMapOvr>
    <a:masterClrMapping/>
  </p:clrMapOvr>
  <p:transition spd="slow"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637D2-C15C-4E45-835E-241517E05DD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672876"/>
      </p:ext>
    </p:extLst>
  </p:cSld>
  <p:clrMapOvr>
    <a:masterClrMapping/>
  </p:clrMapOvr>
  <p:transition spd="slow"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30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30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301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797B76-46C8-4BC9-B4BB-CA2C43B9E2F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687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7" grpId="0"/>
      <p:bldP spid="43018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30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30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301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797B76-46C8-4BC9-B4BB-CA2C43B9E2F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461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7" grpId="0"/>
      <p:bldP spid="43018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en-US" sz="24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30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30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301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30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797B76-46C8-4BC9-B4BB-CA2C43B9E2F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896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3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3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30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3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7" grpId="0"/>
      <p:bldP spid="43018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0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301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30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8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81200" y="1828800"/>
            <a:ext cx="4953000" cy="1462088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Jester" pitchFamily="2" charset="0"/>
              </a:rPr>
              <a:t>Conjunctions, Interjections, Punctuation, &amp; Capitalization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latin typeface="Jester" pitchFamily="2" charset="0"/>
              </a:rPr>
              <a:t>The functional and technical aspects of writing!</a:t>
            </a:r>
          </a:p>
        </p:txBody>
      </p:sp>
      <p:pic>
        <p:nvPicPr>
          <p:cNvPr id="2052" name="Picture 4" descr="MC900331541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895600"/>
            <a:ext cx="703263" cy="179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9848921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Capitalization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7656512" cy="4114800"/>
          </a:xfrm>
        </p:spPr>
        <p:txBody>
          <a:bodyPr/>
          <a:lstStyle/>
          <a:p>
            <a:pPr marL="0" indent="0">
              <a:buNone/>
            </a:pPr>
            <a:r>
              <a:rPr lang="en-US" sz="2400" u="sng" dirty="0" smtClean="0"/>
              <a:t>Capitalizing First Words &amp; Titles</a:t>
            </a:r>
          </a:p>
          <a:p>
            <a:pPr marL="0" indent="0">
              <a:buNone/>
            </a:pPr>
            <a:endParaRPr lang="en-US" sz="2400" u="sng" dirty="0" smtClean="0"/>
          </a:p>
          <a:p>
            <a:r>
              <a:rPr lang="en-US" dirty="0" smtClean="0"/>
              <a:t>The first word of a sentence is ALWAYS capitalized. </a:t>
            </a:r>
          </a:p>
          <a:p>
            <a:r>
              <a:rPr lang="en-US" dirty="0" smtClean="0"/>
              <a:t>Capitalize titles used with names of persons and abbreviations standing for those titles</a:t>
            </a:r>
          </a:p>
          <a:p>
            <a:pPr lvl="1"/>
            <a:r>
              <a:rPr lang="en-US" dirty="0" smtClean="0"/>
              <a:t>EX. </a:t>
            </a:r>
            <a:r>
              <a:rPr lang="en-US" u="sng" dirty="0" smtClean="0"/>
              <a:t>Dr</a:t>
            </a:r>
            <a:r>
              <a:rPr lang="en-US" dirty="0" smtClean="0"/>
              <a:t>. Smith, </a:t>
            </a:r>
            <a:r>
              <a:rPr lang="en-US" u="sng" dirty="0" smtClean="0"/>
              <a:t>Captain</a:t>
            </a:r>
            <a:r>
              <a:rPr lang="en-US" dirty="0" smtClean="0"/>
              <a:t> Hook, </a:t>
            </a:r>
            <a:r>
              <a:rPr lang="en-US" u="sng" dirty="0" smtClean="0"/>
              <a:t>Mr</a:t>
            </a:r>
            <a:r>
              <a:rPr lang="en-US" dirty="0" smtClean="0"/>
              <a:t>. Metzler </a:t>
            </a:r>
            <a:endParaRPr lang="en-US" dirty="0"/>
          </a:p>
          <a:p>
            <a:pPr lvl="0">
              <a:buClr>
                <a:srgbClr val="3333CC"/>
              </a:buClr>
            </a:pPr>
            <a:r>
              <a:rPr lang="en-US" dirty="0" smtClean="0">
                <a:solidFill>
                  <a:srgbClr val="000000"/>
                </a:solidFill>
              </a:rPr>
              <a:t>Do not capitalize titles that are used as common nouns</a:t>
            </a:r>
          </a:p>
          <a:p>
            <a:pPr lvl="1">
              <a:buClr>
                <a:srgbClr val="3333CC"/>
              </a:buClr>
            </a:pPr>
            <a:r>
              <a:rPr lang="en-US" dirty="0" smtClean="0"/>
              <a:t>EX. We are going to the </a:t>
            </a:r>
            <a:r>
              <a:rPr lang="en-US" u="sng" dirty="0" smtClean="0"/>
              <a:t>doctor</a:t>
            </a:r>
            <a:r>
              <a:rPr lang="en-US" dirty="0" smtClean="0"/>
              <a:t> today. </a:t>
            </a:r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37170710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Capitalization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33600"/>
            <a:ext cx="79248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Capitalize the following titles when used before names, or when used alone to refer to the current holder of the position:</a:t>
            </a:r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resident</a:t>
            </a:r>
          </a:p>
          <a:p>
            <a:pPr>
              <a:buFontTx/>
              <a:buChar char="-"/>
            </a:pPr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dirty="0" smtClean="0"/>
              <a:t>ice 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resident 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FF0000"/>
                </a:solidFill>
              </a:rPr>
              <a:t>Q</a:t>
            </a:r>
            <a:r>
              <a:rPr lang="en-US" dirty="0" smtClean="0"/>
              <a:t>ueen Elizabeth II</a:t>
            </a:r>
          </a:p>
          <a:p>
            <a:pPr>
              <a:buFontTx/>
              <a:buChar char="-"/>
            </a:pPr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ope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24527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Capitalization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828800"/>
            <a:ext cx="8610600" cy="4114800"/>
          </a:xfrm>
        </p:spPr>
        <p:txBody>
          <a:bodyPr/>
          <a:lstStyle/>
          <a:p>
            <a:pPr marL="0" lvl="0" indent="0">
              <a:buClr>
                <a:srgbClr val="3333CC"/>
              </a:buClr>
              <a:buNone/>
            </a:pPr>
            <a:r>
              <a:rPr lang="en-US" sz="2400" u="sng" dirty="0">
                <a:solidFill>
                  <a:srgbClr val="000000"/>
                </a:solidFill>
              </a:rPr>
              <a:t>Capitalizing First Words &amp; </a:t>
            </a:r>
            <a:r>
              <a:rPr lang="en-US" sz="2400" u="sng" dirty="0" smtClean="0">
                <a:solidFill>
                  <a:srgbClr val="000000"/>
                </a:solidFill>
              </a:rPr>
              <a:t>Titles</a:t>
            </a:r>
          </a:p>
          <a:p>
            <a:pPr marL="0" lvl="0" indent="0">
              <a:buClr>
                <a:srgbClr val="3333CC"/>
              </a:buClr>
              <a:buNone/>
            </a:pPr>
            <a:endParaRPr lang="en-US" dirty="0" smtClean="0"/>
          </a:p>
          <a:p>
            <a:r>
              <a:rPr lang="en-US" sz="2200" dirty="0" smtClean="0"/>
              <a:t>Capitalize words such as </a:t>
            </a:r>
            <a:r>
              <a:rPr lang="en-US" sz="2200" i="1" dirty="0" smtClean="0"/>
              <a:t>mother, father, aunt,</a:t>
            </a:r>
            <a:r>
              <a:rPr lang="en-US" sz="2200" dirty="0" smtClean="0"/>
              <a:t> and </a:t>
            </a:r>
            <a:r>
              <a:rPr lang="en-US" sz="2200" i="1" dirty="0" smtClean="0"/>
              <a:t>uncle</a:t>
            </a:r>
            <a:r>
              <a:rPr lang="en-US" sz="2200" dirty="0" smtClean="0"/>
              <a:t> when these words are used as names. .</a:t>
            </a:r>
          </a:p>
          <a:p>
            <a:pPr lvl="1"/>
            <a:r>
              <a:rPr lang="en-US" sz="2200" dirty="0" smtClean="0"/>
              <a:t>EX. Mother, can I go to the store?</a:t>
            </a:r>
          </a:p>
          <a:p>
            <a:pPr lvl="1"/>
            <a:r>
              <a:rPr lang="en-US" sz="2200" dirty="0" smtClean="0"/>
              <a:t>EX. We visited Aunt Michelle in Florida. </a:t>
            </a:r>
          </a:p>
          <a:p>
            <a:pPr lvl="1"/>
            <a:endParaRPr lang="en-US" sz="2200" dirty="0" smtClean="0"/>
          </a:p>
          <a:p>
            <a:pPr lvl="0">
              <a:buClr>
                <a:srgbClr val="3333CC"/>
              </a:buClr>
            </a:pPr>
            <a:r>
              <a:rPr lang="en-US" sz="2200" dirty="0" smtClean="0">
                <a:solidFill>
                  <a:srgbClr val="000000"/>
                </a:solidFill>
              </a:rPr>
              <a:t>If the words </a:t>
            </a:r>
            <a:r>
              <a:rPr lang="en-US" sz="2200" i="1" dirty="0" smtClean="0">
                <a:solidFill>
                  <a:srgbClr val="000000"/>
                </a:solidFill>
              </a:rPr>
              <a:t>mother, father, aunt, uncle</a:t>
            </a:r>
            <a:r>
              <a:rPr lang="en-US" sz="2200" dirty="0" smtClean="0">
                <a:solidFill>
                  <a:srgbClr val="000000"/>
                </a:solidFill>
              </a:rPr>
              <a:t>, etc. are preceded by a possessive (</a:t>
            </a:r>
            <a:r>
              <a:rPr lang="en-US" sz="2200" i="1" dirty="0" smtClean="0">
                <a:solidFill>
                  <a:srgbClr val="000000"/>
                </a:solidFill>
              </a:rPr>
              <a:t>our, my, your, his, her</a:t>
            </a:r>
            <a:r>
              <a:rPr lang="en-US" sz="2200" dirty="0" smtClean="0">
                <a:solidFill>
                  <a:srgbClr val="000000"/>
                </a:solidFill>
              </a:rPr>
              <a:t>) or the words </a:t>
            </a:r>
            <a:r>
              <a:rPr lang="en-US" sz="2200" i="1" dirty="0" smtClean="0">
                <a:solidFill>
                  <a:srgbClr val="000000"/>
                </a:solidFill>
              </a:rPr>
              <a:t>a</a:t>
            </a:r>
            <a:r>
              <a:rPr lang="en-US" sz="2200" dirty="0" smtClean="0">
                <a:solidFill>
                  <a:srgbClr val="000000"/>
                </a:solidFill>
              </a:rPr>
              <a:t> or </a:t>
            </a:r>
            <a:r>
              <a:rPr lang="en-US" sz="2200" i="1" dirty="0" smtClean="0">
                <a:solidFill>
                  <a:srgbClr val="000000"/>
                </a:solidFill>
              </a:rPr>
              <a:t>the</a:t>
            </a:r>
            <a:r>
              <a:rPr lang="en-US" sz="2200" dirty="0" smtClean="0">
                <a:solidFill>
                  <a:srgbClr val="000000"/>
                </a:solidFill>
              </a:rPr>
              <a:t>, then these words are NOT used as names and SHOULD NOT be capitalized. </a:t>
            </a:r>
          </a:p>
          <a:p>
            <a:pPr lvl="1">
              <a:buClr>
                <a:srgbClr val="3333CC"/>
              </a:buClr>
            </a:pPr>
            <a:r>
              <a:rPr lang="en-US" sz="2200" dirty="0" smtClean="0">
                <a:solidFill>
                  <a:srgbClr val="000000"/>
                </a:solidFill>
              </a:rPr>
              <a:t>EX. </a:t>
            </a:r>
            <a:r>
              <a:rPr lang="en-US" sz="2200" u="sng" dirty="0" smtClean="0">
                <a:solidFill>
                  <a:srgbClr val="000000"/>
                </a:solidFill>
              </a:rPr>
              <a:t>My mother</a:t>
            </a:r>
            <a:r>
              <a:rPr lang="en-US" sz="2200" dirty="0" smtClean="0">
                <a:solidFill>
                  <a:srgbClr val="000000"/>
                </a:solidFill>
              </a:rPr>
              <a:t> is baking cookies. </a:t>
            </a:r>
          </a:p>
          <a:p>
            <a:pPr lvl="1">
              <a:buClr>
                <a:srgbClr val="3333CC"/>
              </a:buClr>
            </a:pPr>
            <a:r>
              <a:rPr lang="en-US" sz="2200" dirty="0" smtClean="0">
                <a:solidFill>
                  <a:srgbClr val="000000"/>
                </a:solidFill>
              </a:rPr>
              <a:t>EX. John visited </a:t>
            </a:r>
            <a:r>
              <a:rPr lang="en-US" sz="2200" u="sng" dirty="0" smtClean="0">
                <a:solidFill>
                  <a:srgbClr val="000000"/>
                </a:solidFill>
              </a:rPr>
              <a:t>his aunt</a:t>
            </a:r>
            <a:r>
              <a:rPr lang="en-US" sz="2200" dirty="0" smtClean="0">
                <a:solidFill>
                  <a:srgbClr val="000000"/>
                </a:solidFill>
              </a:rPr>
              <a:t> over the weekend. </a:t>
            </a:r>
            <a:endParaRPr lang="en-US" sz="2200" dirty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84263630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Capitalization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2017713"/>
            <a:ext cx="8534400" cy="4114800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Directions and Sections</a:t>
            </a:r>
          </a:p>
          <a:p>
            <a:r>
              <a:rPr lang="en-US" dirty="0" smtClean="0"/>
              <a:t>Capitalize names of sections of the USA, but not the directions of the compass. </a:t>
            </a:r>
          </a:p>
          <a:p>
            <a:pPr lvl="1"/>
            <a:r>
              <a:rPr lang="en-US" dirty="0" smtClean="0"/>
              <a:t>EX. Cowboys lived in the wild </a:t>
            </a:r>
            <a:r>
              <a:rPr lang="en-US" u="sng" dirty="0" smtClean="0"/>
              <a:t>West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EX. My house is </a:t>
            </a:r>
            <a:r>
              <a:rPr lang="en-US" u="sng" dirty="0" smtClean="0"/>
              <a:t>west</a:t>
            </a:r>
            <a:r>
              <a:rPr lang="en-US" dirty="0" smtClean="0"/>
              <a:t> of Katie’s house, but </a:t>
            </a:r>
            <a:r>
              <a:rPr lang="en-US" u="sng" dirty="0" smtClean="0"/>
              <a:t>east</a:t>
            </a:r>
            <a:r>
              <a:rPr lang="en-US" dirty="0" smtClean="0"/>
              <a:t> of John’s house. </a:t>
            </a:r>
          </a:p>
          <a:p>
            <a:pPr marL="0" indent="0">
              <a:buNone/>
            </a:pP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3058873109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Capitalization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017713"/>
            <a:ext cx="8305800" cy="4114800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Capitalizing Months, Days, and Holidays</a:t>
            </a:r>
          </a:p>
          <a:p>
            <a:r>
              <a:rPr lang="en-US" dirty="0" smtClean="0"/>
              <a:t>Capitalize the names of months, days, and holidays, but NOT the names of seasons</a:t>
            </a:r>
          </a:p>
          <a:p>
            <a:pPr lvl="1"/>
            <a:r>
              <a:rPr lang="en-US" dirty="0" smtClean="0"/>
              <a:t>EX. January, September, Monday, Friday</a:t>
            </a:r>
          </a:p>
          <a:p>
            <a:pPr lvl="2"/>
            <a:r>
              <a:rPr lang="en-US" dirty="0" smtClean="0"/>
              <a:t>winter, spring, summer, fall</a:t>
            </a:r>
          </a:p>
          <a:p>
            <a:pPr lvl="2"/>
            <a:endParaRPr lang="en-US" dirty="0" smtClean="0"/>
          </a:p>
          <a:p>
            <a:pPr marL="0" lvl="0" indent="0">
              <a:buClr>
                <a:srgbClr val="3333CC"/>
              </a:buClr>
              <a:buNone/>
            </a:pPr>
            <a:r>
              <a:rPr lang="en-US" u="sng" dirty="0" smtClean="0">
                <a:solidFill>
                  <a:srgbClr val="000000"/>
                </a:solidFill>
              </a:rPr>
              <a:t>Capitalize Many Abbreviations </a:t>
            </a:r>
          </a:p>
          <a:p>
            <a:pPr>
              <a:buClr>
                <a:srgbClr val="3333CC"/>
              </a:buClr>
            </a:pPr>
            <a:r>
              <a:rPr lang="en-US" dirty="0" smtClean="0">
                <a:solidFill>
                  <a:srgbClr val="000000"/>
                </a:solidFill>
              </a:rPr>
              <a:t>Capitalize the abbreviations B.C. and A.D., as well as A.M. and P.M.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954340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Capitalization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017713"/>
            <a:ext cx="8458200" cy="4114800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Capitalize the first word of a DIRECT Quotation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Example: Susan asked, “Do you like candy?”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When a quotation is interrupted, it is called a DIVIDED quotation. DO NOT capitalize the first word of the second part of a divided quotation unless it starts a new sentence.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Example: “</a:t>
            </a:r>
            <a:r>
              <a:rPr lang="en-US" u="sng" dirty="0" smtClean="0"/>
              <a:t>A</a:t>
            </a:r>
            <a:r>
              <a:rPr lang="en-US" dirty="0" smtClean="0"/>
              <a:t>bsolutely,” replied Mary, “</a:t>
            </a:r>
            <a:r>
              <a:rPr lang="en-US" u="sng" dirty="0" smtClean="0"/>
              <a:t>a</a:t>
            </a:r>
            <a:r>
              <a:rPr lang="en-US" dirty="0" smtClean="0"/>
              <a:t>nd				 these are my favorite!”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51441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Capitalization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17713"/>
            <a:ext cx="8534400" cy="4114800"/>
          </a:xfrm>
        </p:spPr>
        <p:txBody>
          <a:bodyPr/>
          <a:lstStyle/>
          <a:p>
            <a:pPr>
              <a:buFontTx/>
              <a:buChar char="-"/>
            </a:pPr>
            <a:r>
              <a:rPr lang="en-US" sz="2400" dirty="0" smtClean="0"/>
              <a:t>Capitalize only the first word in each line of an outline. </a:t>
            </a:r>
          </a:p>
          <a:p>
            <a:pPr lvl="1">
              <a:buFontTx/>
              <a:buChar char="-"/>
            </a:pPr>
            <a:r>
              <a:rPr lang="en-US" sz="2000" dirty="0" smtClean="0"/>
              <a:t>EX. I. </a:t>
            </a:r>
            <a:r>
              <a:rPr lang="en-US" sz="2000" u="sng" dirty="0" smtClean="0"/>
              <a:t>M</a:t>
            </a:r>
            <a:r>
              <a:rPr lang="en-US" sz="2000" dirty="0" smtClean="0"/>
              <a:t>odern poetry</a:t>
            </a:r>
          </a:p>
          <a:p>
            <a:pPr lvl="3">
              <a:buFontTx/>
              <a:buChar char="-"/>
            </a:pPr>
            <a:r>
              <a:rPr lang="en-US" sz="2000" dirty="0" smtClean="0"/>
              <a:t>A. </a:t>
            </a:r>
            <a:r>
              <a:rPr lang="en-US" sz="2000" u="sng" dirty="0" smtClean="0"/>
              <a:t>E</a:t>
            </a:r>
            <a:r>
              <a:rPr lang="en-US" sz="2000" dirty="0" smtClean="0"/>
              <a:t>lements of Poetry </a:t>
            </a:r>
          </a:p>
          <a:p>
            <a:pPr lvl="4">
              <a:buFontTx/>
              <a:buChar char="-"/>
            </a:pPr>
            <a:r>
              <a:rPr lang="en-US" sz="2000" dirty="0" smtClean="0"/>
              <a:t>1. </a:t>
            </a:r>
            <a:r>
              <a:rPr lang="en-US" sz="2000" u="sng" dirty="0" smtClean="0"/>
              <a:t>R</a:t>
            </a:r>
            <a:r>
              <a:rPr lang="en-US" sz="2000" dirty="0" smtClean="0"/>
              <a:t>hythm and meter</a:t>
            </a:r>
          </a:p>
          <a:p>
            <a:pPr lvl="4">
              <a:buFontTx/>
              <a:buChar char="-"/>
            </a:pPr>
            <a:r>
              <a:rPr lang="en-US" sz="2000" dirty="0" smtClean="0"/>
              <a:t>2. </a:t>
            </a:r>
            <a:r>
              <a:rPr lang="en-US" sz="2000" u="sng" dirty="0" smtClean="0"/>
              <a:t>S</a:t>
            </a:r>
            <a:r>
              <a:rPr lang="en-US" sz="2000" dirty="0" smtClean="0"/>
              <a:t>ound devices </a:t>
            </a:r>
          </a:p>
          <a:p>
            <a:pPr marL="0" lvl="0" indent="0">
              <a:buClr>
                <a:srgbClr val="3333CC"/>
              </a:buClr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 lvl="4">
              <a:buFontTx/>
              <a:buChar char="-"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830270830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Capitalization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017713"/>
            <a:ext cx="82296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Capitalization in Greetings and Closing of Letters</a:t>
            </a:r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 smtClean="0"/>
              <a:t>In the greeting of a letter, capitalize all the important words. </a:t>
            </a:r>
          </a:p>
          <a:p>
            <a:pPr lvl="1">
              <a:buFontTx/>
              <a:buChar char="-"/>
            </a:pPr>
            <a:r>
              <a:rPr lang="en-US" dirty="0" smtClean="0"/>
              <a:t>EX. Dear Mr. Jones, Dear Sir, To Whom It May Concern </a:t>
            </a:r>
          </a:p>
          <a:p>
            <a:pPr lvl="0">
              <a:buClr>
                <a:srgbClr val="3333CC"/>
              </a:buClr>
              <a:buFontTx/>
              <a:buChar char="-"/>
            </a:pPr>
            <a:r>
              <a:rPr lang="en-US" dirty="0" smtClean="0">
                <a:solidFill>
                  <a:srgbClr val="000000"/>
                </a:solidFill>
              </a:rPr>
              <a:t>In the closing of the letter, capitalize only the first word. </a:t>
            </a:r>
          </a:p>
          <a:p>
            <a:pPr lvl="1">
              <a:buClr>
                <a:srgbClr val="3333CC"/>
              </a:buClr>
              <a:buFontTx/>
              <a:buChar char="-"/>
            </a:pPr>
            <a:r>
              <a:rPr lang="en-US" dirty="0" smtClean="0">
                <a:solidFill>
                  <a:srgbClr val="000000"/>
                </a:solidFill>
              </a:rPr>
              <a:t>EX. Yours truly, Sincerely, </a:t>
            </a:r>
            <a:endParaRPr lang="en-US" dirty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93719154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Capitalization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2017713"/>
            <a:ext cx="85344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Capitalizing Titles</a:t>
            </a:r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 smtClean="0"/>
              <a:t>Capitalize the first word, the last word, and all important words in titles. </a:t>
            </a:r>
          </a:p>
          <a:p>
            <a:pPr>
              <a:buFontTx/>
              <a:buChar char="-"/>
            </a:pPr>
            <a:r>
              <a:rPr lang="en-US" dirty="0" smtClean="0"/>
              <a:t>DO NOT capitalize </a:t>
            </a:r>
            <a:r>
              <a:rPr lang="en-US" i="1" dirty="0" smtClean="0"/>
              <a:t>the, of, a, an </a:t>
            </a:r>
            <a:r>
              <a:rPr lang="en-US" dirty="0" smtClean="0"/>
              <a:t>unless it is the </a:t>
            </a:r>
            <a:r>
              <a:rPr lang="en-US" u="sng" dirty="0" smtClean="0"/>
              <a:t>first</a:t>
            </a:r>
            <a:r>
              <a:rPr lang="en-US" dirty="0" smtClean="0"/>
              <a:t> word in the title. You will also not want to capitalize any coordinating conjunctions or prepositions of more than one word. </a:t>
            </a:r>
          </a:p>
          <a:p>
            <a:pPr lvl="1">
              <a:buFontTx/>
              <a:buChar char="-"/>
            </a:pPr>
            <a:r>
              <a:rPr lang="en-US" dirty="0" smtClean="0"/>
              <a:t>EX. The Cat in the Hat, The Pledge of Allegiance, Gone with the Wind, To Kill a Mockingbird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371985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Punctuation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2017713"/>
            <a:ext cx="8458200" cy="4114800"/>
          </a:xfrm>
        </p:spPr>
        <p:txBody>
          <a:bodyPr/>
          <a:lstStyle/>
          <a:p>
            <a:pPr marL="0" indent="0">
              <a:buNone/>
            </a:pPr>
            <a:r>
              <a:rPr lang="en-US" sz="2000" u="sng" dirty="0" smtClean="0"/>
              <a:t>Using End Marks (Periods, Question Marks, &amp; Exclamation Points)</a:t>
            </a:r>
            <a:endParaRPr lang="en-US" sz="1800" dirty="0" smtClean="0"/>
          </a:p>
          <a:p>
            <a:pPr>
              <a:buFontTx/>
              <a:buChar char="-"/>
            </a:pPr>
            <a:r>
              <a:rPr lang="en-US" sz="1400" dirty="0" smtClean="0"/>
              <a:t>Use a period at the end of a declarative sentence</a:t>
            </a:r>
          </a:p>
          <a:p>
            <a:pPr lvl="1">
              <a:buFontTx/>
              <a:buChar char="-"/>
            </a:pPr>
            <a:r>
              <a:rPr lang="en-US" sz="1400" dirty="0" smtClean="0"/>
              <a:t>EX. I like movies.</a:t>
            </a:r>
          </a:p>
          <a:p>
            <a:pPr lvl="1">
              <a:buFontTx/>
              <a:buChar char="-"/>
            </a:pPr>
            <a:endParaRPr lang="en-US" sz="1400" dirty="0" smtClean="0"/>
          </a:p>
          <a:p>
            <a:pPr>
              <a:buFontTx/>
              <a:buChar char="-"/>
            </a:pPr>
            <a:r>
              <a:rPr lang="en-US" sz="1400" dirty="0" smtClean="0"/>
              <a:t>Use a question mark at the end of an interrogative sentence</a:t>
            </a:r>
          </a:p>
          <a:p>
            <a:pPr lvl="1">
              <a:buFontTx/>
              <a:buChar char="-"/>
            </a:pPr>
            <a:r>
              <a:rPr lang="en-US" sz="1400" dirty="0" smtClean="0"/>
              <a:t>EX. Do you like movies?</a:t>
            </a:r>
          </a:p>
          <a:p>
            <a:pPr lvl="1">
              <a:buFontTx/>
              <a:buChar char="-"/>
            </a:pPr>
            <a:endParaRPr lang="en-US" sz="1400" dirty="0" smtClean="0"/>
          </a:p>
          <a:p>
            <a:pPr>
              <a:buFontTx/>
              <a:buChar char="-"/>
            </a:pPr>
            <a:r>
              <a:rPr lang="en-US" sz="1400" dirty="0" smtClean="0"/>
              <a:t>Use an exclamation point at the end of an exclamatory sentence or interjection, to express a strong emotion or reaction. </a:t>
            </a:r>
          </a:p>
          <a:p>
            <a:pPr lvl="1">
              <a:buFontTx/>
              <a:buChar char="-"/>
            </a:pPr>
            <a:r>
              <a:rPr lang="en-US" sz="1400" dirty="0" smtClean="0"/>
              <a:t>Yes! I love movies!</a:t>
            </a:r>
          </a:p>
          <a:p>
            <a:pPr lvl="1">
              <a:buFontTx/>
              <a:buChar char="-"/>
            </a:pPr>
            <a:endParaRPr lang="en-US" sz="1400" dirty="0" smtClean="0"/>
          </a:p>
          <a:p>
            <a:pPr>
              <a:buFontTx/>
              <a:buChar char="-"/>
            </a:pPr>
            <a:r>
              <a:rPr lang="en-US" sz="1400" dirty="0" smtClean="0"/>
              <a:t>Use a period at the end of an imperative sentence (Imperials are kings and queens – they can give orders)</a:t>
            </a:r>
          </a:p>
          <a:p>
            <a:pPr lvl="1">
              <a:buFontTx/>
              <a:buChar char="-"/>
            </a:pPr>
            <a:r>
              <a:rPr lang="en-US" sz="1400" dirty="0" smtClean="0"/>
              <a:t>Do not eat candy before your dinner. </a:t>
            </a:r>
          </a:p>
          <a:p>
            <a:pPr lvl="1">
              <a:buFontTx/>
              <a:buChar char="-"/>
            </a:pPr>
            <a:endParaRPr lang="en-US" sz="1400" dirty="0"/>
          </a:p>
          <a:p>
            <a:pPr lvl="0">
              <a:buClr>
                <a:srgbClr val="3333CC"/>
              </a:buClr>
              <a:buFontTx/>
              <a:buChar char="-"/>
            </a:pPr>
            <a:r>
              <a:rPr lang="en-US" sz="1400" dirty="0" smtClean="0">
                <a:solidFill>
                  <a:srgbClr val="000000"/>
                </a:solidFill>
              </a:rPr>
              <a:t>Use a period with many common abbreviations</a:t>
            </a:r>
          </a:p>
          <a:p>
            <a:pPr lvl="1">
              <a:buClr>
                <a:srgbClr val="3333CC"/>
              </a:buClr>
              <a:buFontTx/>
              <a:buChar char="-"/>
            </a:pPr>
            <a:r>
              <a:rPr lang="en-US" sz="1400" dirty="0" smtClean="0">
                <a:solidFill>
                  <a:srgbClr val="000000"/>
                </a:solidFill>
              </a:rPr>
              <a:t>J.K. Rowling, Dr. Smith, Rd., Blvd., A.M., P.M., Jan., gal., ft., </a:t>
            </a:r>
            <a:r>
              <a:rPr lang="en-US" sz="1400" dirty="0" err="1" smtClean="0">
                <a:solidFill>
                  <a:srgbClr val="000000"/>
                </a:solidFill>
              </a:rPr>
              <a:t>ect</a:t>
            </a:r>
            <a:r>
              <a:rPr lang="en-US" sz="1400" dirty="0" smtClean="0">
                <a:solidFill>
                  <a:srgbClr val="000000"/>
                </a:solidFill>
              </a:rPr>
              <a:t>. </a:t>
            </a:r>
            <a:endParaRPr lang="en-US" sz="1400" dirty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068236328"/>
      </p:ext>
    </p:extLst>
  </p:cSld>
  <p:clrMapOvr>
    <a:masterClrMapping/>
  </p:clrMapOvr>
  <p:transition spd="slow"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Conjunctions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 </a:t>
            </a:r>
            <a:r>
              <a:rPr lang="en-US" sz="2800" u="sng" dirty="0" smtClean="0"/>
              <a:t>conjunction </a:t>
            </a:r>
            <a:r>
              <a:rPr lang="en-US" sz="2800" dirty="0" smtClean="0"/>
              <a:t>is a word used to </a:t>
            </a:r>
            <a:r>
              <a:rPr lang="en-US" sz="2800" dirty="0" smtClean="0">
                <a:solidFill>
                  <a:srgbClr val="FF0000"/>
                </a:solidFill>
              </a:rPr>
              <a:t>connect</a:t>
            </a:r>
            <a:r>
              <a:rPr lang="en-US" sz="2800" dirty="0" smtClean="0"/>
              <a:t> words, phrases, or clauses in a sentence. </a:t>
            </a:r>
          </a:p>
          <a:p>
            <a:endParaRPr lang="en-US" sz="2800" dirty="0" smtClean="0"/>
          </a:p>
          <a:p>
            <a:r>
              <a:rPr lang="en-US" sz="2800" dirty="0" smtClean="0"/>
              <a:t>A </a:t>
            </a:r>
            <a:r>
              <a:rPr lang="en-US" sz="2800" u="sng" dirty="0" smtClean="0"/>
              <a:t>coordinating conjunction </a:t>
            </a:r>
            <a:r>
              <a:rPr lang="en-US" sz="2800" dirty="0" smtClean="0"/>
              <a:t>is used to connect </a:t>
            </a:r>
            <a:r>
              <a:rPr lang="en-US" sz="2800" dirty="0" smtClean="0">
                <a:solidFill>
                  <a:srgbClr val="FF0000"/>
                </a:solidFill>
              </a:rPr>
              <a:t>similar</a:t>
            </a:r>
            <a:r>
              <a:rPr lang="en-US" sz="2800" dirty="0" smtClean="0"/>
              <a:t> words or groups of words. </a:t>
            </a:r>
          </a:p>
          <a:p>
            <a:endParaRPr lang="en-US" sz="2800" dirty="0" smtClean="0"/>
          </a:p>
          <a:p>
            <a:r>
              <a:rPr lang="en-US" sz="2800" dirty="0" smtClean="0"/>
              <a:t>The most common coordinating conjunctions are:</a:t>
            </a:r>
          </a:p>
          <a:p>
            <a:pPr lvl="1"/>
            <a:r>
              <a:rPr lang="en-US" dirty="0" smtClean="0"/>
              <a:t>And, But, For, Nor, Or, So, Yet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391441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Punctuation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2017713"/>
            <a:ext cx="8458200" cy="4114800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Using Commas</a:t>
            </a:r>
          </a:p>
          <a:p>
            <a:pPr>
              <a:buFontTx/>
              <a:buChar char="-"/>
            </a:pPr>
            <a:r>
              <a:rPr lang="en-US" sz="2000" dirty="0" smtClean="0"/>
              <a:t>Commas are used to separate ideas in compound sentences. </a:t>
            </a:r>
          </a:p>
          <a:p>
            <a:pPr>
              <a:buFontTx/>
              <a:buChar char="-"/>
            </a:pPr>
            <a:endParaRPr lang="en-US" sz="2000" dirty="0" smtClean="0"/>
          </a:p>
          <a:p>
            <a:pPr>
              <a:buFontTx/>
              <a:buChar char="-"/>
            </a:pPr>
            <a:r>
              <a:rPr lang="en-US" sz="2000" dirty="0" smtClean="0"/>
              <a:t>Use a comma before the conjunction in a compound sentence (</a:t>
            </a:r>
            <a:r>
              <a:rPr lang="en-US" sz="2000" i="1" dirty="0" smtClean="0"/>
              <a:t>and, but, for, nor, or, so, yet</a:t>
            </a:r>
            <a:r>
              <a:rPr lang="en-US" sz="2000" dirty="0" smtClean="0"/>
              <a:t>).</a:t>
            </a:r>
          </a:p>
          <a:p>
            <a:pPr lvl="1">
              <a:buFontTx/>
              <a:buChar char="-"/>
            </a:pPr>
            <a:r>
              <a:rPr lang="en-US" sz="2000" dirty="0" smtClean="0"/>
              <a:t>EX. It was a long day, but we learned many things.</a:t>
            </a:r>
          </a:p>
          <a:p>
            <a:pPr lvl="1">
              <a:buFontTx/>
              <a:buChar char="-"/>
            </a:pPr>
            <a:endParaRPr lang="en-US" sz="2000" dirty="0" smtClean="0"/>
          </a:p>
          <a:p>
            <a:pPr>
              <a:buFontTx/>
              <a:buChar char="-"/>
            </a:pPr>
            <a:r>
              <a:rPr lang="en-US" sz="2000" dirty="0" smtClean="0"/>
              <a:t>Commas are used after each item in a series except the last one.</a:t>
            </a:r>
          </a:p>
          <a:p>
            <a:pPr lvl="1">
              <a:buFontTx/>
              <a:buChar char="-"/>
            </a:pPr>
            <a:r>
              <a:rPr lang="en-US" sz="2000" dirty="0" smtClean="0"/>
              <a:t>EX. I like red, orange, blue, and green crayons. </a:t>
            </a:r>
          </a:p>
          <a:p>
            <a:pPr lvl="1">
              <a:buFontTx/>
              <a:buChar char="-"/>
            </a:pPr>
            <a:endParaRPr lang="en-US" sz="2000" dirty="0" smtClean="0"/>
          </a:p>
          <a:p>
            <a:pPr lvl="0">
              <a:buClr>
                <a:srgbClr val="3333CC"/>
              </a:buClr>
              <a:buFontTx/>
              <a:buChar char="-"/>
            </a:pPr>
            <a:r>
              <a:rPr lang="en-US" sz="2000" dirty="0" smtClean="0">
                <a:solidFill>
                  <a:srgbClr val="000000"/>
                </a:solidFill>
              </a:rPr>
              <a:t>Use commas to set off parts of dates, addresses, and geographic names. </a:t>
            </a:r>
          </a:p>
          <a:p>
            <a:pPr lvl="1">
              <a:buClr>
                <a:srgbClr val="3333CC"/>
              </a:buClr>
              <a:buFontTx/>
              <a:buChar char="-"/>
            </a:pPr>
            <a:r>
              <a:rPr lang="en-US" sz="2000" dirty="0" smtClean="0">
                <a:solidFill>
                  <a:srgbClr val="000000"/>
                </a:solidFill>
              </a:rPr>
              <a:t>EX. He was born on May 20, 2018. He was born in Buffalo, NY. </a:t>
            </a:r>
            <a:endParaRPr lang="en-US" sz="2000" dirty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211570793"/>
      </p:ext>
    </p:extLst>
  </p:cSld>
  <p:clrMapOvr>
    <a:masterClrMapping/>
  </p:clrMapOvr>
  <p:transition spd="slow">
    <p:comb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Punctuation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8382000" cy="4114800"/>
          </a:xfrm>
        </p:spPr>
        <p:txBody>
          <a:bodyPr/>
          <a:lstStyle/>
          <a:p>
            <a:pPr marL="0" lvl="0" indent="0">
              <a:buClr>
                <a:srgbClr val="3333CC"/>
              </a:buClr>
              <a:buNone/>
            </a:pPr>
            <a:r>
              <a:rPr lang="en-US" u="sng" dirty="0">
                <a:solidFill>
                  <a:srgbClr val="000000"/>
                </a:solidFill>
              </a:rPr>
              <a:t>Using Commas</a:t>
            </a:r>
          </a:p>
          <a:p>
            <a:pPr>
              <a:buFontTx/>
              <a:buChar char="-"/>
            </a:pPr>
            <a:r>
              <a:rPr lang="en-US" sz="2000" dirty="0" smtClean="0"/>
              <a:t>Commas are used to set off introductory elements, interrupters, nouns of direct address, and appositives. </a:t>
            </a:r>
          </a:p>
          <a:p>
            <a:pPr lvl="1">
              <a:buFontTx/>
              <a:buChar char="-"/>
            </a:pPr>
            <a:r>
              <a:rPr lang="en-US" sz="2000" dirty="0" smtClean="0"/>
              <a:t>Introductory elements: </a:t>
            </a:r>
            <a:r>
              <a:rPr lang="en-US" sz="2000" i="1" dirty="0" smtClean="0"/>
              <a:t>Yes</a:t>
            </a:r>
            <a:r>
              <a:rPr lang="en-US" sz="2000" dirty="0" smtClean="0"/>
              <a:t>, rain is the forecast again. </a:t>
            </a:r>
          </a:p>
          <a:p>
            <a:pPr marL="457200" lvl="1" indent="0">
              <a:buNone/>
            </a:pPr>
            <a:r>
              <a:rPr lang="en-US" sz="2000" dirty="0" smtClean="0"/>
              <a:t>		</a:t>
            </a:r>
            <a:r>
              <a:rPr lang="en-US" sz="2000" i="1" dirty="0" smtClean="0"/>
              <a:t>Carrying my umbrella, </a:t>
            </a:r>
            <a:r>
              <a:rPr lang="en-US" sz="2000" dirty="0" smtClean="0"/>
              <a:t>I am ready for the day. 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pPr lvl="1">
              <a:buFontTx/>
              <a:buChar char="-"/>
            </a:pPr>
            <a:r>
              <a:rPr lang="en-US" sz="2000" dirty="0" smtClean="0"/>
              <a:t>Interrupters: It could, </a:t>
            </a:r>
            <a:r>
              <a:rPr lang="en-US" sz="2000" i="1" dirty="0" smtClean="0"/>
              <a:t>however</a:t>
            </a:r>
            <a:r>
              <a:rPr lang="en-US" sz="2000" dirty="0" smtClean="0"/>
              <a:t>, clear up tomorrow. </a:t>
            </a:r>
          </a:p>
          <a:p>
            <a:pPr lvl="1">
              <a:buFontTx/>
              <a:buChar char="-"/>
            </a:pPr>
            <a:endParaRPr lang="en-US" sz="2000" dirty="0" smtClean="0"/>
          </a:p>
          <a:p>
            <a:pPr lvl="1">
              <a:buFontTx/>
              <a:buChar char="-"/>
            </a:pPr>
            <a:r>
              <a:rPr lang="en-US" sz="2000" dirty="0" smtClean="0"/>
              <a:t>Nouns of direct address: </a:t>
            </a:r>
            <a:r>
              <a:rPr lang="en-US" sz="2000" i="1" dirty="0" smtClean="0"/>
              <a:t>John</a:t>
            </a:r>
            <a:r>
              <a:rPr lang="en-US" sz="2000" dirty="0" smtClean="0"/>
              <a:t>, will you go with me?</a:t>
            </a:r>
          </a:p>
          <a:p>
            <a:pPr lvl="1">
              <a:buFontTx/>
              <a:buChar char="-"/>
            </a:pPr>
            <a:endParaRPr lang="en-US" sz="2000" dirty="0" smtClean="0"/>
          </a:p>
          <a:p>
            <a:pPr lvl="1">
              <a:buFontTx/>
              <a:buChar char="-"/>
            </a:pPr>
            <a:r>
              <a:rPr lang="en-US" sz="2000" dirty="0" smtClean="0"/>
              <a:t>Appositives: Mrs. Larson, </a:t>
            </a:r>
            <a:r>
              <a:rPr lang="en-US" sz="2000" i="1" dirty="0" smtClean="0"/>
              <a:t>my favorite teacher</a:t>
            </a:r>
            <a:r>
              <a:rPr lang="en-US" sz="2000" dirty="0" smtClean="0"/>
              <a:t>, is in room 3. </a:t>
            </a:r>
          </a:p>
          <a:p>
            <a:pPr lvl="2">
              <a:buFontTx/>
              <a:buChar char="-"/>
            </a:pPr>
            <a:r>
              <a:rPr lang="en-US" dirty="0" smtClean="0"/>
              <a:t>**Appositives positively identify the preceding noun in the sentence. </a:t>
            </a:r>
          </a:p>
        </p:txBody>
      </p:sp>
    </p:spTree>
    <p:extLst>
      <p:ext uri="{BB962C8B-B14F-4D97-AF65-F5344CB8AC3E}">
        <p14:creationId xmlns:p14="http://schemas.microsoft.com/office/powerpoint/2010/main" val="3392048261"/>
      </p:ext>
    </p:extLst>
  </p:cSld>
  <p:clrMapOvr>
    <a:masterClrMapping/>
  </p:clrMapOvr>
  <p:transition spd="slow">
    <p:comb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Punctuation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2017713"/>
            <a:ext cx="8458200" cy="4114800"/>
          </a:xfrm>
        </p:spPr>
        <p:txBody>
          <a:bodyPr/>
          <a:lstStyle/>
          <a:p>
            <a:pPr marL="0" lvl="0" indent="0">
              <a:buClr>
                <a:srgbClr val="3333CC"/>
              </a:buClr>
              <a:buNone/>
            </a:pPr>
            <a:r>
              <a:rPr lang="en-US" u="sng" dirty="0">
                <a:solidFill>
                  <a:srgbClr val="000000"/>
                </a:solidFill>
              </a:rPr>
              <a:t>Using Commas</a:t>
            </a:r>
          </a:p>
          <a:p>
            <a:pPr>
              <a:buFontTx/>
              <a:buChar char="-"/>
            </a:pPr>
            <a:r>
              <a:rPr lang="en-US" sz="2400" dirty="0" smtClean="0"/>
              <a:t>Commas separate 2 independent clauses when placed before a conjunction </a:t>
            </a:r>
          </a:p>
          <a:p>
            <a:pPr>
              <a:buFontTx/>
              <a:buChar char="-"/>
            </a:pPr>
            <a:endParaRPr lang="en-US" sz="2400" dirty="0" smtClean="0"/>
          </a:p>
          <a:p>
            <a:pPr>
              <a:buFontTx/>
              <a:buChar char="-"/>
            </a:pPr>
            <a:r>
              <a:rPr lang="en-US" sz="2400" dirty="0" smtClean="0"/>
              <a:t>Independent Clause: part of a sentence that has both a subject and a predicate, and it can stand on its own as a complete sentence. </a:t>
            </a:r>
          </a:p>
          <a:p>
            <a:pPr lvl="1">
              <a:buFontTx/>
              <a:buChar char="-"/>
            </a:pPr>
            <a:r>
              <a:rPr lang="en-US" dirty="0" smtClean="0"/>
              <a:t>EX. I baked a cake, and then I ate it. (</a:t>
            </a:r>
            <a:r>
              <a:rPr lang="en-US" dirty="0" smtClean="0">
                <a:solidFill>
                  <a:srgbClr val="FF0000"/>
                </a:solidFill>
              </a:rPr>
              <a:t>Correct</a:t>
            </a:r>
            <a:r>
              <a:rPr lang="en-US" dirty="0" smtClean="0"/>
              <a:t>)</a:t>
            </a:r>
          </a:p>
          <a:p>
            <a:pPr lvl="1">
              <a:buFontTx/>
              <a:buChar char="-"/>
            </a:pPr>
            <a:r>
              <a:rPr lang="en-US" dirty="0" smtClean="0"/>
              <a:t>EX. I baked a cake, and ate it. (</a:t>
            </a:r>
            <a:r>
              <a:rPr lang="en-US" dirty="0" smtClean="0">
                <a:solidFill>
                  <a:srgbClr val="FF0000"/>
                </a:solidFill>
              </a:rPr>
              <a:t>Incorrect</a:t>
            </a:r>
            <a:r>
              <a:rPr lang="en-US" dirty="0" smtClean="0"/>
              <a:t>) </a:t>
            </a:r>
          </a:p>
          <a:p>
            <a:pPr lvl="1">
              <a:buFontTx/>
              <a:buChar char="-"/>
            </a:pPr>
            <a:endParaRPr lang="en-US" dirty="0" smtClean="0"/>
          </a:p>
          <a:p>
            <a:pPr lvl="0">
              <a:buClr>
                <a:srgbClr val="3333CC"/>
              </a:buClr>
              <a:buFontTx/>
              <a:buChar char="-"/>
            </a:pPr>
            <a:r>
              <a:rPr lang="en-US" sz="2400" dirty="0" smtClean="0">
                <a:solidFill>
                  <a:srgbClr val="000000"/>
                </a:solidFill>
              </a:rPr>
              <a:t>If there is no conjunction, there should not be a comma! </a:t>
            </a:r>
            <a:endParaRPr lang="en-US" sz="2400" dirty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61556710"/>
      </p:ext>
    </p:extLst>
  </p:cSld>
  <p:clrMapOvr>
    <a:masterClrMapping/>
  </p:clrMapOvr>
  <p:transition spd="slow">
    <p:comb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3399"/>
                </a:solidFill>
              </a:rPr>
              <a:t>Punctuation</a:t>
            </a:r>
            <a:r>
              <a:rPr lang="en-US" sz="9600" dirty="0">
                <a:solidFill>
                  <a:srgbClr val="000000"/>
                </a:solidFill>
                <a:ea typeface="+mn-ea"/>
              </a:rPr>
              <a:t> 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017713"/>
            <a:ext cx="8382000" cy="4114800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Using Semi Colons</a:t>
            </a:r>
            <a:r>
              <a:rPr lang="en-US" dirty="0" smtClean="0"/>
              <a:t> ; </a:t>
            </a:r>
          </a:p>
          <a:p>
            <a:pPr>
              <a:buFontTx/>
              <a:buChar char="-"/>
            </a:pPr>
            <a:r>
              <a:rPr lang="en-US" dirty="0" smtClean="0"/>
              <a:t>Used to separate independent clauses in compound sentences as a substitute for a comma and a conjunction (Ex. ,and) </a:t>
            </a:r>
          </a:p>
          <a:p>
            <a:pPr>
              <a:buFontTx/>
              <a:buChar char="-"/>
            </a:pPr>
            <a:endParaRPr lang="en-US" dirty="0" smtClean="0"/>
          </a:p>
          <a:p>
            <a:r>
              <a:rPr lang="en-US" dirty="0" smtClean="0"/>
              <a:t>EX. </a:t>
            </a:r>
            <a:r>
              <a:rPr lang="en-US" dirty="0">
                <a:solidFill>
                  <a:srgbClr val="000000"/>
                </a:solidFill>
              </a:rPr>
              <a:t>Mary went to the store</a:t>
            </a:r>
            <a:r>
              <a:rPr lang="en-US" b="1" dirty="0">
                <a:solidFill>
                  <a:srgbClr val="FF0000"/>
                </a:solidFill>
              </a:rPr>
              <a:t>, and</a:t>
            </a:r>
            <a:r>
              <a:rPr lang="en-US" dirty="0">
                <a:solidFill>
                  <a:srgbClr val="000000"/>
                </a:solidFill>
              </a:rPr>
              <a:t> she bought the necessary groceries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Mary </a:t>
            </a:r>
            <a:r>
              <a:rPr lang="en-US" dirty="0">
                <a:solidFill>
                  <a:srgbClr val="000000"/>
                </a:solidFill>
              </a:rPr>
              <a:t>went to the store</a:t>
            </a:r>
            <a:r>
              <a:rPr lang="en-US" b="1" dirty="0">
                <a:solidFill>
                  <a:srgbClr val="FF0000"/>
                </a:solidFill>
              </a:rPr>
              <a:t>;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she bought the necessary groceries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endParaRPr lang="en-US" sz="1400" dirty="0">
              <a:solidFill>
                <a:srgbClr val="000000"/>
              </a:solidFill>
            </a:endParaRPr>
          </a:p>
          <a:p>
            <a:pPr lvl="1">
              <a:buFontTx/>
              <a:buChar char="-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31473505"/>
      </p:ext>
    </p:extLst>
  </p:cSld>
  <p:clrMapOvr>
    <a:masterClrMapping/>
  </p:clrMapOvr>
  <p:transition spd="slow">
    <p:comb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Punctuation</a:t>
            </a:r>
            <a:r>
              <a:rPr lang="en-US" sz="9600" dirty="0">
                <a:solidFill>
                  <a:srgbClr val="000000"/>
                </a:solidFill>
              </a:rPr>
              <a:t> 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17713"/>
            <a:ext cx="8382000" cy="4114800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Using Semi Colons ; </a:t>
            </a:r>
          </a:p>
          <a:p>
            <a:pPr>
              <a:buFontTx/>
              <a:buChar char="-"/>
            </a:pPr>
            <a:r>
              <a:rPr lang="en-US" dirty="0" smtClean="0"/>
              <a:t>Used to join two separate sentences into one sentence, as long as the two sentences are closely related. </a:t>
            </a:r>
          </a:p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r>
              <a:rPr lang="en-US" dirty="0" smtClean="0"/>
              <a:t>EX. Fishing is a sport. It can also be a job. </a:t>
            </a:r>
          </a:p>
          <a:p>
            <a:pPr>
              <a:buFontTx/>
              <a:buChar char="-"/>
            </a:pPr>
            <a:r>
              <a:rPr lang="en-US" dirty="0"/>
              <a:t> </a:t>
            </a:r>
            <a:r>
              <a:rPr lang="en-US" dirty="0" smtClean="0"/>
              <a:t>     Fishing is a sport; it can also be a job. </a:t>
            </a:r>
          </a:p>
        </p:txBody>
      </p:sp>
    </p:spTree>
    <p:extLst>
      <p:ext uri="{BB962C8B-B14F-4D97-AF65-F5344CB8AC3E}">
        <p14:creationId xmlns:p14="http://schemas.microsoft.com/office/powerpoint/2010/main" val="2133537555"/>
      </p:ext>
    </p:extLst>
  </p:cSld>
  <p:clrMapOvr>
    <a:masterClrMapping/>
  </p:clrMapOvr>
  <p:transition spd="slow">
    <p:comb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Punctuation</a:t>
            </a:r>
            <a:r>
              <a:rPr lang="en-US" sz="9600" dirty="0">
                <a:solidFill>
                  <a:srgbClr val="000000"/>
                </a:solidFill>
              </a:rPr>
              <a:t> 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2017713"/>
            <a:ext cx="5029200" cy="4114800"/>
          </a:xfrm>
        </p:spPr>
        <p:txBody>
          <a:bodyPr/>
          <a:lstStyle/>
          <a:p>
            <a:pPr marL="0" lvl="0" indent="0">
              <a:buClr>
                <a:srgbClr val="3333CC"/>
              </a:buClr>
              <a:buNone/>
            </a:pPr>
            <a:r>
              <a:rPr lang="en-US" u="sng" dirty="0">
                <a:solidFill>
                  <a:srgbClr val="000000"/>
                </a:solidFill>
              </a:rPr>
              <a:t>Using Semi Colons</a:t>
            </a:r>
            <a:r>
              <a:rPr lang="en-US" dirty="0">
                <a:solidFill>
                  <a:srgbClr val="000000"/>
                </a:solidFill>
              </a:rPr>
              <a:t> ; </a:t>
            </a:r>
          </a:p>
          <a:p>
            <a:r>
              <a:rPr lang="en-US" sz="2000" b="1" dirty="0" smtClean="0">
                <a:solidFill>
                  <a:srgbClr val="000000"/>
                </a:solidFill>
              </a:rPr>
              <a:t>used </a:t>
            </a:r>
            <a:r>
              <a:rPr lang="en-US" sz="2000" b="1" dirty="0">
                <a:solidFill>
                  <a:srgbClr val="000000"/>
                </a:solidFill>
              </a:rPr>
              <a:t>to separate </a:t>
            </a:r>
            <a:r>
              <a:rPr lang="en-US" sz="2000" b="1" dirty="0" smtClean="0">
                <a:solidFill>
                  <a:srgbClr val="000000"/>
                </a:solidFill>
              </a:rPr>
              <a:t>independent </a:t>
            </a:r>
            <a:r>
              <a:rPr lang="en-US" sz="2000" b="1" dirty="0">
                <a:solidFill>
                  <a:srgbClr val="000000"/>
                </a:solidFill>
              </a:rPr>
              <a:t>clauses in compound </a:t>
            </a:r>
            <a:r>
              <a:rPr lang="en-US" sz="2000" b="1" dirty="0" smtClean="0">
                <a:solidFill>
                  <a:srgbClr val="000000"/>
                </a:solidFill>
              </a:rPr>
              <a:t>sentences </a:t>
            </a:r>
            <a:r>
              <a:rPr lang="en-US" sz="2000" b="1" dirty="0">
                <a:solidFill>
                  <a:srgbClr val="000000"/>
                </a:solidFill>
              </a:rPr>
              <a:t>joined by </a:t>
            </a:r>
            <a:r>
              <a:rPr lang="en-US" sz="2000" b="1" dirty="0">
                <a:solidFill>
                  <a:srgbClr val="0000FF"/>
                </a:solidFill>
              </a:rPr>
              <a:t>conjunctive </a:t>
            </a:r>
            <a:r>
              <a:rPr lang="en-US" sz="2000" b="1" dirty="0" smtClean="0">
                <a:solidFill>
                  <a:srgbClr val="0000FF"/>
                </a:solidFill>
              </a:rPr>
              <a:t>adverbs</a:t>
            </a:r>
          </a:p>
          <a:p>
            <a:r>
              <a:rPr lang="en-US" sz="1800" dirty="0" smtClean="0">
                <a:solidFill>
                  <a:srgbClr val="000000"/>
                </a:solidFill>
              </a:rPr>
              <a:t>however</a:t>
            </a:r>
            <a:endParaRPr lang="en-US" sz="1800" dirty="0">
              <a:solidFill>
                <a:srgbClr val="000000"/>
              </a:solidFill>
            </a:endParaRPr>
          </a:p>
          <a:p>
            <a:r>
              <a:rPr lang="en-US" sz="1800" dirty="0" smtClean="0">
                <a:solidFill>
                  <a:srgbClr val="000000"/>
                </a:solidFill>
              </a:rPr>
              <a:t>therefore</a:t>
            </a:r>
            <a:endParaRPr lang="en-US" sz="1800" dirty="0">
              <a:solidFill>
                <a:srgbClr val="000000"/>
              </a:solidFill>
            </a:endParaRPr>
          </a:p>
          <a:p>
            <a:r>
              <a:rPr lang="en-US" sz="1800" dirty="0">
                <a:solidFill>
                  <a:srgbClr val="000000"/>
                </a:solidFill>
              </a:rPr>
              <a:t>consequently</a:t>
            </a:r>
          </a:p>
          <a:p>
            <a:r>
              <a:rPr lang="en-US" sz="1800" dirty="0">
                <a:solidFill>
                  <a:srgbClr val="000000"/>
                </a:solidFill>
              </a:rPr>
              <a:t>nevertheless</a:t>
            </a:r>
          </a:p>
          <a:p>
            <a:r>
              <a:rPr lang="en-US" sz="1800" dirty="0">
                <a:solidFill>
                  <a:srgbClr val="000000"/>
                </a:solidFill>
              </a:rPr>
              <a:t>nonetheless</a:t>
            </a:r>
          </a:p>
          <a:p>
            <a:r>
              <a:rPr lang="en-US" sz="1800" dirty="0">
                <a:solidFill>
                  <a:srgbClr val="000000"/>
                </a:solidFill>
              </a:rPr>
              <a:t>still </a:t>
            </a:r>
          </a:p>
          <a:p>
            <a:r>
              <a:rPr lang="en-US" sz="1800" dirty="0">
                <a:solidFill>
                  <a:srgbClr val="000000"/>
                </a:solidFill>
              </a:rPr>
              <a:t>otherwise</a:t>
            </a:r>
          </a:p>
          <a:p>
            <a:r>
              <a:rPr lang="en-US" sz="1800" dirty="0">
                <a:solidFill>
                  <a:srgbClr val="000000"/>
                </a:solidFill>
              </a:rPr>
              <a:t>finally</a:t>
            </a:r>
          </a:p>
          <a:p>
            <a:r>
              <a:rPr lang="en-US" sz="1800" dirty="0">
                <a:solidFill>
                  <a:srgbClr val="000000"/>
                </a:solidFill>
              </a:rPr>
              <a:t>furthermore</a:t>
            </a:r>
          </a:p>
          <a:p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67400" y="2362200"/>
            <a:ext cx="2819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EX. </a:t>
            </a:r>
            <a:r>
              <a:rPr lang="en-US" sz="2400" dirty="0" smtClean="0">
                <a:solidFill>
                  <a:srgbClr val="000000"/>
                </a:solidFill>
              </a:rPr>
              <a:t>Mary </a:t>
            </a:r>
            <a:r>
              <a:rPr lang="en-US" sz="2400" dirty="0">
                <a:solidFill>
                  <a:srgbClr val="000000"/>
                </a:solidFill>
              </a:rPr>
              <a:t>went to the store</a:t>
            </a:r>
            <a:r>
              <a:rPr lang="en-US" sz="2400" b="1" dirty="0">
                <a:solidFill>
                  <a:srgbClr val="FF0000"/>
                </a:solidFill>
              </a:rPr>
              <a:t>; therefore,</a:t>
            </a:r>
            <a:r>
              <a:rPr lang="en-US" sz="2400" dirty="0">
                <a:solidFill>
                  <a:srgbClr val="000000"/>
                </a:solidFill>
              </a:rPr>
              <a:t> she bought the necessary groceries.</a:t>
            </a:r>
          </a:p>
        </p:txBody>
      </p:sp>
    </p:spTree>
    <p:extLst>
      <p:ext uri="{BB962C8B-B14F-4D97-AF65-F5344CB8AC3E}">
        <p14:creationId xmlns:p14="http://schemas.microsoft.com/office/powerpoint/2010/main" val="843849505"/>
      </p:ext>
    </p:extLst>
  </p:cSld>
  <p:clrMapOvr>
    <a:masterClrMapping/>
  </p:clrMapOvr>
  <p:transition spd="slow">
    <p:comb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Punctuation</a:t>
            </a:r>
            <a:r>
              <a:rPr lang="en-US" sz="9600" dirty="0">
                <a:solidFill>
                  <a:srgbClr val="000000"/>
                </a:solidFill>
              </a:rPr>
              <a:t> 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017713"/>
            <a:ext cx="8458200" cy="4114800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Using Semi Colons ;</a:t>
            </a:r>
          </a:p>
          <a:p>
            <a:r>
              <a:rPr lang="en-US" sz="2400" dirty="0" smtClean="0">
                <a:solidFill>
                  <a:srgbClr val="000000"/>
                </a:solidFill>
              </a:rPr>
              <a:t>used </a:t>
            </a:r>
            <a:r>
              <a:rPr lang="en-US" sz="2400" dirty="0">
                <a:solidFill>
                  <a:srgbClr val="000000"/>
                </a:solidFill>
              </a:rPr>
              <a:t>to separate phrases and clauses that contain </a:t>
            </a:r>
            <a:r>
              <a:rPr lang="en-US" sz="2400" u="sng" dirty="0">
                <a:solidFill>
                  <a:srgbClr val="000000"/>
                </a:solidFill>
              </a:rPr>
              <a:t>internal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punctuation </a:t>
            </a:r>
            <a:r>
              <a:rPr lang="en-US" sz="2400" dirty="0">
                <a:solidFill>
                  <a:srgbClr val="000000"/>
                </a:solidFill>
              </a:rPr>
              <a:t>(commas</a:t>
            </a:r>
            <a:r>
              <a:rPr lang="en-US" sz="2400" dirty="0" smtClean="0">
                <a:solidFill>
                  <a:srgbClr val="000000"/>
                </a:solidFill>
              </a:rPr>
              <a:t>)</a:t>
            </a:r>
          </a:p>
          <a:p>
            <a:endParaRPr lang="en-US" sz="2400" dirty="0">
              <a:solidFill>
                <a:srgbClr val="000000"/>
              </a:solidFill>
            </a:endParaRPr>
          </a:p>
          <a:p>
            <a:r>
              <a:rPr lang="en-US" sz="2400" dirty="0">
                <a:solidFill>
                  <a:srgbClr val="000000"/>
                </a:solidFill>
              </a:rPr>
              <a:t>EX. My three favorite sandwiches are bacon</a:t>
            </a:r>
            <a:r>
              <a:rPr lang="en-US" sz="3200" dirty="0">
                <a:solidFill>
                  <a:srgbClr val="0000FF"/>
                </a:solidFill>
              </a:rPr>
              <a:t>,</a:t>
            </a:r>
            <a:r>
              <a:rPr lang="en-US" sz="2400" dirty="0">
                <a:solidFill>
                  <a:srgbClr val="000000"/>
                </a:solidFill>
              </a:rPr>
              <a:t> lettuce</a:t>
            </a:r>
            <a:r>
              <a:rPr lang="en-US" sz="3200" dirty="0">
                <a:solidFill>
                  <a:srgbClr val="0000FF"/>
                </a:solidFill>
              </a:rPr>
              <a:t>,</a:t>
            </a:r>
            <a:r>
              <a:rPr lang="en-US" sz="2400" dirty="0">
                <a:solidFill>
                  <a:srgbClr val="000000"/>
                </a:solidFill>
              </a:rPr>
              <a:t> and </a:t>
            </a:r>
            <a:r>
              <a:rPr lang="en-US" sz="2400" dirty="0" smtClean="0">
                <a:solidFill>
                  <a:srgbClr val="000000"/>
                </a:solidFill>
              </a:rPr>
              <a:t>tomato</a:t>
            </a:r>
            <a:r>
              <a:rPr lang="en-US" sz="3200" dirty="0">
                <a:solidFill>
                  <a:srgbClr val="FF0000"/>
                </a:solidFill>
              </a:rPr>
              <a:t>;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turkey</a:t>
            </a:r>
            <a:r>
              <a:rPr lang="en-US" sz="3200" dirty="0">
                <a:solidFill>
                  <a:srgbClr val="0000FF"/>
                </a:solidFill>
              </a:rPr>
              <a:t>,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ham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2400" dirty="0">
                <a:solidFill>
                  <a:srgbClr val="000000"/>
                </a:solidFill>
              </a:rPr>
              <a:t>and </a:t>
            </a:r>
            <a:r>
              <a:rPr lang="en-US" sz="2400" dirty="0" err="1">
                <a:solidFill>
                  <a:srgbClr val="000000"/>
                </a:solidFill>
              </a:rPr>
              <a:t>swiss</a:t>
            </a:r>
            <a:r>
              <a:rPr lang="en-US" sz="3200" dirty="0">
                <a:solidFill>
                  <a:srgbClr val="FF0000"/>
                </a:solidFill>
              </a:rPr>
              <a:t>;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and peanut butter </a:t>
            </a:r>
            <a:r>
              <a:rPr lang="en-US" sz="2400" dirty="0" smtClean="0">
                <a:solidFill>
                  <a:srgbClr val="000000"/>
                </a:solidFill>
              </a:rPr>
              <a:t>and </a:t>
            </a:r>
            <a:r>
              <a:rPr lang="en-US" sz="2400" dirty="0">
                <a:solidFill>
                  <a:srgbClr val="000000"/>
                </a:solidFill>
              </a:rPr>
              <a:t>jelly.</a:t>
            </a:r>
          </a:p>
          <a:p>
            <a:endParaRPr lang="en-US" sz="24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266687"/>
      </p:ext>
    </p:extLst>
  </p:cSld>
  <p:clrMapOvr>
    <a:masterClrMapping/>
  </p:clrMapOvr>
  <p:transition spd="slow">
    <p:comb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3399"/>
                </a:solidFill>
              </a:rPr>
              <a:t>Punctuation </a:t>
            </a:r>
            <a:r>
              <a:rPr lang="en-US" sz="8800" dirty="0" smtClean="0">
                <a:solidFill>
                  <a:srgbClr val="333399"/>
                </a:solidFill>
              </a:rPr>
              <a:t>:</a:t>
            </a:r>
            <a:endParaRPr lang="en-US" sz="8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2017713"/>
            <a:ext cx="8534400" cy="4114800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Using Colons :</a:t>
            </a:r>
          </a:p>
          <a:p>
            <a:pPr>
              <a:buFontTx/>
              <a:buChar char="-"/>
            </a:pPr>
            <a:r>
              <a:rPr lang="en-US" dirty="0" smtClean="0"/>
              <a:t>Used to introduce or draw attention to information that follows. </a:t>
            </a:r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Used to introduce a list of things. </a:t>
            </a:r>
          </a:p>
          <a:p>
            <a:pPr lvl="1">
              <a:buFontTx/>
              <a:buChar char="-"/>
            </a:pPr>
            <a:r>
              <a:rPr lang="en-US" sz="2000" dirty="0" smtClean="0"/>
              <a:t>EX. Here are the supplies I need: pencils, paper, and ruler. </a:t>
            </a:r>
          </a:p>
          <a:p>
            <a:pPr lvl="1">
              <a:buFontTx/>
              <a:buChar char="-"/>
            </a:pPr>
            <a:endParaRPr lang="en-US" sz="2000" dirty="0" smtClean="0"/>
          </a:p>
          <a:p>
            <a:pPr lvl="0">
              <a:buClr>
                <a:srgbClr val="3333CC"/>
              </a:buClr>
              <a:buFontTx/>
              <a:buChar char="-"/>
            </a:pPr>
            <a:r>
              <a:rPr lang="en-US" dirty="0" smtClean="0">
                <a:solidFill>
                  <a:srgbClr val="000000"/>
                </a:solidFill>
              </a:rPr>
              <a:t>Used after a greeting in a business letter</a:t>
            </a:r>
          </a:p>
          <a:p>
            <a:pPr lvl="1">
              <a:buClr>
                <a:srgbClr val="3333CC"/>
              </a:buClr>
              <a:buFontTx/>
              <a:buChar char="-"/>
            </a:pPr>
            <a:r>
              <a:rPr lang="en-US" dirty="0" smtClean="0">
                <a:solidFill>
                  <a:srgbClr val="000000"/>
                </a:solidFill>
              </a:rPr>
              <a:t>EX. To Whom It May Concern: </a:t>
            </a:r>
          </a:p>
          <a:p>
            <a:pPr marL="0" lvl="0" indent="0">
              <a:buClr>
                <a:srgbClr val="3333CC"/>
              </a:buClr>
              <a:buNone/>
            </a:pPr>
            <a:r>
              <a:rPr lang="en-US" dirty="0">
                <a:solidFill>
                  <a:srgbClr val="000000"/>
                </a:solidFill>
              </a:rPr>
              <a:t>- </a:t>
            </a:r>
            <a:r>
              <a:rPr lang="en-US" dirty="0" smtClean="0">
                <a:solidFill>
                  <a:srgbClr val="000000"/>
                </a:solidFill>
              </a:rPr>
              <a:t>Colons are NEVER used after a verb! </a:t>
            </a:r>
            <a:endParaRPr lang="en-US" dirty="0">
              <a:solidFill>
                <a:srgbClr val="000000"/>
              </a:solidFill>
            </a:endParaRPr>
          </a:p>
          <a:p>
            <a:pPr marL="457200" lvl="1" indent="0">
              <a:buClr>
                <a:srgbClr val="3333CC"/>
              </a:buClr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457200" lvl="1" indent="0">
              <a:buClr>
                <a:srgbClr val="3333CC"/>
              </a:buClr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917394599"/>
      </p:ext>
    </p:extLst>
  </p:cSld>
  <p:clrMapOvr>
    <a:masterClrMapping/>
  </p:clrMapOvr>
  <p:transition spd="slow">
    <p:comb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Punctuation </a:t>
            </a:r>
            <a:r>
              <a:rPr lang="en-US" sz="8800" dirty="0" smtClean="0">
                <a:solidFill>
                  <a:srgbClr val="333399"/>
                </a:solidFill>
              </a:rPr>
              <a:t>-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017713"/>
            <a:ext cx="8001000" cy="4114800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Using Hyphens – </a:t>
            </a:r>
          </a:p>
          <a:p>
            <a:pPr>
              <a:buFontTx/>
              <a:buChar char="-"/>
            </a:pPr>
            <a:r>
              <a:rPr lang="en-US" dirty="0" smtClean="0"/>
              <a:t>Used to divide a word at the end of a line when writing. </a:t>
            </a:r>
          </a:p>
          <a:p>
            <a:pPr>
              <a:buFontTx/>
              <a:buChar char="-"/>
            </a:pPr>
            <a:r>
              <a:rPr lang="en-US" dirty="0" smtClean="0"/>
              <a:t>NEVER divide a one-syllable word! </a:t>
            </a:r>
          </a:p>
          <a:p>
            <a:pPr lvl="1">
              <a:buFontTx/>
              <a:buChar char="-"/>
            </a:pPr>
            <a:r>
              <a:rPr lang="en-US" dirty="0" smtClean="0"/>
              <a:t>EX. The religion </a:t>
            </a:r>
            <a:r>
              <a:rPr lang="en-US" i="1" dirty="0" smtClean="0"/>
              <a:t>les-son</a:t>
            </a:r>
            <a:r>
              <a:rPr lang="en-US" dirty="0" smtClean="0"/>
              <a:t> began today </a:t>
            </a:r>
          </a:p>
          <a:p>
            <a:pPr lvl="1">
              <a:buFontTx/>
              <a:buChar char="-"/>
            </a:pPr>
            <a:endParaRPr lang="en-US" dirty="0" smtClean="0"/>
          </a:p>
          <a:p>
            <a:pPr lvl="0">
              <a:buClr>
                <a:srgbClr val="3333CC"/>
              </a:buClr>
              <a:buFontTx/>
              <a:buChar char="-"/>
            </a:pPr>
            <a:r>
              <a:rPr lang="en-US" dirty="0" smtClean="0">
                <a:solidFill>
                  <a:srgbClr val="000000"/>
                </a:solidFill>
              </a:rPr>
              <a:t>Used a hyphen in compound numbers from twenty-one through ninety-nine, and in fractions. </a:t>
            </a:r>
          </a:p>
          <a:p>
            <a:pPr lvl="1">
              <a:buClr>
                <a:srgbClr val="3333CC"/>
              </a:buClr>
              <a:buFontTx/>
              <a:buChar char="-"/>
            </a:pPr>
            <a:r>
              <a:rPr lang="en-US" dirty="0" smtClean="0">
                <a:solidFill>
                  <a:srgbClr val="000000"/>
                </a:solidFill>
              </a:rPr>
              <a:t>EX. Two-thirds majority        EX. Thirty-five pages</a:t>
            </a:r>
            <a:endParaRPr lang="en-US" dirty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69401"/>
      </p:ext>
    </p:extLst>
  </p:cSld>
  <p:clrMapOvr>
    <a:masterClrMapping/>
  </p:clrMapOvr>
  <p:transition spd="slow">
    <p:comb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Punctuation </a:t>
            </a:r>
            <a:r>
              <a:rPr lang="en-US" sz="8800" dirty="0">
                <a:solidFill>
                  <a:srgbClr val="333399"/>
                </a:solidFill>
              </a:rPr>
              <a:t>-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017713"/>
            <a:ext cx="8077200" cy="4114800"/>
          </a:xfrm>
        </p:spPr>
        <p:txBody>
          <a:bodyPr/>
          <a:lstStyle/>
          <a:p>
            <a:pPr marL="0" lvl="0" indent="0">
              <a:buClr>
                <a:srgbClr val="3333CC"/>
              </a:buClr>
              <a:buNone/>
            </a:pPr>
            <a:r>
              <a:rPr lang="en-US" u="sng" dirty="0">
                <a:solidFill>
                  <a:srgbClr val="000000"/>
                </a:solidFill>
              </a:rPr>
              <a:t>Using Hyphens – </a:t>
            </a:r>
          </a:p>
          <a:p>
            <a:pPr>
              <a:buFontTx/>
              <a:buChar char="-"/>
            </a:pPr>
            <a:r>
              <a:rPr lang="en-US" dirty="0" smtClean="0"/>
              <a:t>Used to separate parts of some compound terms. </a:t>
            </a:r>
          </a:p>
          <a:p>
            <a:pPr lvl="1">
              <a:buFontTx/>
              <a:buChar char="-"/>
            </a:pPr>
            <a:r>
              <a:rPr lang="en-US" dirty="0" smtClean="0"/>
              <a:t>EX. His all-encompassing devotion to the cause was recognized when he was promoted at work. </a:t>
            </a:r>
          </a:p>
          <a:p>
            <a:pPr marL="457200" lvl="1" indent="0">
              <a:buNone/>
            </a:pPr>
            <a:endParaRPr lang="en-US" dirty="0"/>
          </a:p>
          <a:p>
            <a:pPr lvl="1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30000"/>
      </p:ext>
    </p:extLst>
  </p:cSld>
  <p:clrMapOvr>
    <a:masterClrMapping/>
  </p:clrMapOvr>
  <p:transition spd="slow">
    <p:comb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ea typeface="+mn-ea"/>
              </a:rPr>
              <a:t>Coordinating</a:t>
            </a:r>
            <a:r>
              <a:rPr lang="en-US" sz="2800" dirty="0" smtClean="0">
                <a:solidFill>
                  <a:srgbClr val="000000"/>
                </a:solidFill>
                <a:ea typeface="+mn-ea"/>
              </a:rPr>
              <a:t> </a:t>
            </a:r>
            <a:r>
              <a:rPr lang="en-US" dirty="0" smtClean="0">
                <a:solidFill>
                  <a:srgbClr val="000000"/>
                </a:solidFill>
                <a:ea typeface="+mn-ea"/>
              </a:rPr>
              <a:t>Conjunctions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Typically connect words that have the same use in a sentence. </a:t>
            </a:r>
          </a:p>
          <a:p>
            <a:pPr lvl="1"/>
            <a:r>
              <a:rPr lang="en-US" sz="2000" dirty="0" smtClean="0"/>
              <a:t>These words may be nouns, pronouns, verbs, adjectives, or adverbs. </a:t>
            </a:r>
          </a:p>
          <a:p>
            <a:pPr lvl="1"/>
            <a:endParaRPr lang="en-US" dirty="0"/>
          </a:p>
          <a:p>
            <a:pPr lvl="1"/>
            <a:r>
              <a:rPr lang="en-US" sz="2000" dirty="0" smtClean="0"/>
              <a:t>Examples:</a:t>
            </a:r>
          </a:p>
          <a:p>
            <a:pPr lvl="2"/>
            <a:r>
              <a:rPr lang="en-US" sz="2000" dirty="0" smtClean="0"/>
              <a:t>Do you think he was a greater inventor </a:t>
            </a:r>
            <a:r>
              <a:rPr lang="en-US" sz="2000" dirty="0" smtClean="0">
                <a:solidFill>
                  <a:srgbClr val="FF0000"/>
                </a:solidFill>
              </a:rPr>
              <a:t>or </a:t>
            </a:r>
            <a:r>
              <a:rPr lang="en-US" sz="2000" dirty="0" smtClean="0"/>
              <a:t>statesman? (nouns)</a:t>
            </a:r>
          </a:p>
          <a:p>
            <a:pPr lvl="2"/>
            <a:r>
              <a:rPr lang="en-US" sz="2000" dirty="0" smtClean="0"/>
              <a:t>He also bought </a:t>
            </a:r>
            <a:r>
              <a:rPr lang="en-US" sz="2000" dirty="0" smtClean="0">
                <a:solidFill>
                  <a:srgbClr val="FF0000"/>
                </a:solidFill>
              </a:rPr>
              <a:t>and</a:t>
            </a:r>
            <a:r>
              <a:rPr lang="en-US" sz="2000" dirty="0" smtClean="0"/>
              <a:t> ran the school newspaper. (verbs)</a:t>
            </a:r>
          </a:p>
          <a:p>
            <a:pPr lvl="2"/>
            <a:r>
              <a:rPr lang="en-US" sz="2000" dirty="0" smtClean="0"/>
              <a:t>She worked repeatedly </a:t>
            </a:r>
            <a:r>
              <a:rPr lang="en-US" sz="2000" dirty="0" smtClean="0">
                <a:solidFill>
                  <a:srgbClr val="FF0000"/>
                </a:solidFill>
              </a:rPr>
              <a:t>but</a:t>
            </a:r>
            <a:r>
              <a:rPr lang="en-US" sz="2000" dirty="0" smtClean="0"/>
              <a:t> consistently to study electricity. (adverbs)</a:t>
            </a:r>
          </a:p>
          <a:p>
            <a:pPr lvl="2"/>
            <a:r>
              <a:rPr lang="en-US" sz="2000" dirty="0" smtClean="0"/>
              <a:t>The TV show was successful </a:t>
            </a:r>
            <a:r>
              <a:rPr lang="en-US" sz="2000" dirty="0" smtClean="0">
                <a:solidFill>
                  <a:srgbClr val="FF0000"/>
                </a:solidFill>
              </a:rPr>
              <a:t>and</a:t>
            </a:r>
            <a:r>
              <a:rPr lang="en-US" sz="2000" dirty="0" smtClean="0"/>
              <a:t> entertaining. (adjectives).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18380116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Punctuation </a:t>
            </a:r>
            <a:r>
              <a:rPr lang="en-US" sz="8800" dirty="0">
                <a:solidFill>
                  <a:srgbClr val="333399"/>
                </a:solidFill>
              </a:rPr>
              <a:t>-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848600" cy="4114800"/>
          </a:xfrm>
        </p:spPr>
        <p:txBody>
          <a:bodyPr/>
          <a:lstStyle/>
          <a:p>
            <a:pPr marL="0" lvl="0" indent="0">
              <a:buClr>
                <a:srgbClr val="3333CC"/>
              </a:buClr>
              <a:buNone/>
            </a:pPr>
            <a:r>
              <a:rPr lang="en-US" u="sng" dirty="0">
                <a:solidFill>
                  <a:srgbClr val="000000"/>
                </a:solidFill>
              </a:rPr>
              <a:t>Using Hyphens – </a:t>
            </a:r>
            <a:endParaRPr lang="en-US" u="sng" dirty="0" smtClean="0">
              <a:solidFill>
                <a:srgbClr val="000000"/>
              </a:solidFill>
            </a:endParaRPr>
          </a:p>
          <a:p>
            <a:pPr marL="0" lvl="0" indent="0">
              <a:buClr>
                <a:srgbClr val="3333CC"/>
              </a:buClr>
              <a:buNone/>
            </a:pPr>
            <a:endParaRPr lang="en-US" u="sng" dirty="0">
              <a:solidFill>
                <a:srgbClr val="000000"/>
              </a:solidFill>
            </a:endParaRPr>
          </a:p>
          <a:p>
            <a:pPr lvl="0">
              <a:buClr>
                <a:srgbClr val="3333CC"/>
              </a:buClr>
              <a:buFontTx/>
              <a:buChar char="-"/>
            </a:pPr>
            <a:r>
              <a:rPr lang="en-US" dirty="0">
                <a:solidFill>
                  <a:srgbClr val="000000"/>
                </a:solidFill>
              </a:rPr>
              <a:t>Some compound terms are hyphenated only when they act as adjectives before the nouns they modify. Other compound terms, such as </a:t>
            </a:r>
            <a:r>
              <a:rPr lang="en-US" i="1" dirty="0">
                <a:solidFill>
                  <a:srgbClr val="000000"/>
                </a:solidFill>
              </a:rPr>
              <a:t>mother-in-law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bright-eyed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self-respect</a:t>
            </a:r>
            <a:r>
              <a:rPr lang="en-US" dirty="0">
                <a:solidFill>
                  <a:srgbClr val="000000"/>
                </a:solidFill>
              </a:rPr>
              <a:t> are always hyphenated. Check a dictionary if you are unsure!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232435"/>
      </p:ext>
    </p:extLst>
  </p:cSld>
  <p:clrMapOvr>
    <a:masterClrMapping/>
  </p:clrMapOvr>
  <p:transition spd="slow">
    <p:comb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AAAWWUBBIS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71800" y="1752600"/>
            <a:ext cx="3810000" cy="43434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S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LTHOUGH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FTER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000000"/>
                </a:solidFill>
              </a:rPr>
              <a:t>HILE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000000"/>
                </a:solidFill>
              </a:rPr>
              <a:t>HEN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U</a:t>
            </a:r>
            <a:r>
              <a:rPr lang="en-US" dirty="0">
                <a:solidFill>
                  <a:srgbClr val="000000"/>
                </a:solidFill>
              </a:rPr>
              <a:t>NLESS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ECAUSE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EFORE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F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dirty="0">
                <a:solidFill>
                  <a:srgbClr val="000000"/>
                </a:solidFill>
              </a:rPr>
              <a:t>INCE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224544"/>
      </p:ext>
    </p:extLst>
  </p:cSld>
  <p:clrMapOvr>
    <a:masterClrMapping/>
  </p:clrMapOvr>
  <p:transition spd="slow">
    <p:comb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AAAWWUBBIS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017713"/>
            <a:ext cx="8305800" cy="4114800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dirty="0">
                <a:solidFill>
                  <a:srgbClr val="FF0000"/>
                </a:solidFill>
              </a:rPr>
              <a:t>AAAWWUBBIS clause</a:t>
            </a:r>
            <a:r>
              <a:rPr lang="en-US" dirty="0">
                <a:solidFill>
                  <a:srgbClr val="000000"/>
                </a:solidFill>
              </a:rPr>
              <a:t> comes </a:t>
            </a:r>
            <a:r>
              <a:rPr lang="en-US" dirty="0">
                <a:solidFill>
                  <a:srgbClr val="FF0000"/>
                </a:solidFill>
              </a:rPr>
              <a:t>first</a:t>
            </a:r>
            <a:r>
              <a:rPr lang="en-US" dirty="0">
                <a:solidFill>
                  <a:srgbClr val="000000"/>
                </a:solidFill>
              </a:rPr>
              <a:t>, it is followed by </a:t>
            </a:r>
            <a:r>
              <a:rPr lang="en-US" dirty="0">
                <a:solidFill>
                  <a:srgbClr val="FF0000"/>
                </a:solidFill>
              </a:rPr>
              <a:t>comma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dirty="0">
                <a:solidFill>
                  <a:srgbClr val="0000FF"/>
                </a:solidFill>
              </a:rPr>
              <a:t>AAAWWUBBIS clause</a:t>
            </a:r>
            <a:r>
              <a:rPr lang="en-US" dirty="0">
                <a:solidFill>
                  <a:srgbClr val="000000"/>
                </a:solidFill>
              </a:rPr>
              <a:t> comes </a:t>
            </a:r>
            <a:r>
              <a:rPr lang="en-US" dirty="0">
                <a:solidFill>
                  <a:srgbClr val="0000FF"/>
                </a:solidFill>
              </a:rPr>
              <a:t>after</a:t>
            </a:r>
            <a:r>
              <a:rPr lang="en-US" dirty="0">
                <a:solidFill>
                  <a:srgbClr val="000000"/>
                </a:solidFill>
              </a:rPr>
              <a:t> independent clause, there is </a:t>
            </a:r>
            <a:r>
              <a:rPr lang="en-US" dirty="0">
                <a:solidFill>
                  <a:srgbClr val="0000FF"/>
                </a:solidFill>
              </a:rPr>
              <a:t>no comma</a:t>
            </a:r>
            <a:r>
              <a:rPr lang="en-US" dirty="0" smtClean="0">
                <a:solidFill>
                  <a:srgbClr val="0000FF"/>
                </a:solidFill>
              </a:rPr>
              <a:t>.</a:t>
            </a:r>
          </a:p>
          <a:p>
            <a:endParaRPr lang="en-US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I studied.    I ate a snack</a:t>
            </a:r>
            <a:r>
              <a:rPr lang="en-US" sz="2400" dirty="0" smtClean="0">
                <a:solidFill>
                  <a:srgbClr val="000000"/>
                </a:solidFill>
              </a:rPr>
              <a:t>. (Both IND. Clauses)</a:t>
            </a:r>
          </a:p>
          <a:p>
            <a:pPr marL="0" indent="0"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</a:rPr>
              <a:t>(DEP. Clause)         (IND. Clause)                    (IND. Clause)         (DEP. Clause)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A</a:t>
            </a:r>
            <a:r>
              <a:rPr lang="en-US" sz="2400" dirty="0" smtClean="0">
                <a:solidFill>
                  <a:srgbClr val="000000"/>
                </a:solidFill>
              </a:rPr>
              <a:t>S </a:t>
            </a:r>
            <a:r>
              <a:rPr lang="en-US" sz="2400" dirty="0">
                <a:solidFill>
                  <a:srgbClr val="000000"/>
                </a:solidFill>
              </a:rPr>
              <a:t>I studied, I ate a snack. </a:t>
            </a:r>
            <a:r>
              <a:rPr lang="en-US" sz="2400" dirty="0" smtClean="0">
                <a:solidFill>
                  <a:srgbClr val="000000"/>
                </a:solidFill>
              </a:rPr>
              <a:t>        I </a:t>
            </a:r>
            <a:r>
              <a:rPr lang="en-US" sz="2400" dirty="0">
                <a:solidFill>
                  <a:srgbClr val="000000"/>
                </a:solidFill>
              </a:rPr>
              <a:t>ate a snack </a:t>
            </a:r>
            <a:r>
              <a:rPr lang="en-US" sz="2400" dirty="0">
                <a:solidFill>
                  <a:srgbClr val="FF0000"/>
                </a:solidFill>
              </a:rPr>
              <a:t>as</a:t>
            </a:r>
            <a:r>
              <a:rPr lang="en-US" sz="2400" dirty="0">
                <a:solidFill>
                  <a:srgbClr val="000000"/>
                </a:solidFill>
              </a:rPr>
              <a:t> I studied.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843988"/>
      </p:ext>
    </p:extLst>
  </p:cSld>
  <p:clrMapOvr>
    <a:masterClrMapping/>
  </p:clrMapOvr>
  <p:transition spd="slow">
    <p:comb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AAAWWUBBIS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981200"/>
            <a:ext cx="9144000" cy="464820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LTHOUGH I studied, I ate a snack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FTER I studied, I ate a snack. </a:t>
            </a:r>
            <a:r>
              <a:rPr lang="en-US" sz="2400" dirty="0">
                <a:solidFill>
                  <a:srgbClr val="0070C0"/>
                </a:solidFill>
              </a:rPr>
              <a:t>I ate a snack </a:t>
            </a:r>
            <a:r>
              <a:rPr lang="en-US" sz="2400" dirty="0">
                <a:solidFill>
                  <a:srgbClr val="FF0000"/>
                </a:solidFill>
              </a:rPr>
              <a:t>after</a:t>
            </a:r>
            <a:r>
              <a:rPr lang="en-US" sz="2400" dirty="0">
                <a:solidFill>
                  <a:srgbClr val="0070C0"/>
                </a:solidFill>
              </a:rPr>
              <a:t> I studied</a:t>
            </a:r>
            <a:r>
              <a:rPr lang="en-US" sz="2400" dirty="0" smtClean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000000"/>
                </a:solidFill>
              </a:rPr>
              <a:t>HILE I studied, I ate a snack. </a:t>
            </a:r>
            <a:r>
              <a:rPr lang="en-US" sz="2200" dirty="0">
                <a:solidFill>
                  <a:srgbClr val="0070C0"/>
                </a:solidFill>
              </a:rPr>
              <a:t>I ate a snack </a:t>
            </a:r>
            <a:r>
              <a:rPr lang="en-US" sz="2200" dirty="0">
                <a:solidFill>
                  <a:srgbClr val="FF0000"/>
                </a:solidFill>
              </a:rPr>
              <a:t>while</a:t>
            </a:r>
            <a:r>
              <a:rPr lang="en-US" sz="2200" dirty="0">
                <a:solidFill>
                  <a:srgbClr val="000000"/>
                </a:solidFill>
              </a:rPr>
              <a:t> </a:t>
            </a:r>
            <a:r>
              <a:rPr lang="en-US" sz="2200" dirty="0">
                <a:solidFill>
                  <a:srgbClr val="0070C0"/>
                </a:solidFill>
              </a:rPr>
              <a:t>I studied</a:t>
            </a:r>
            <a:r>
              <a:rPr lang="en-US" sz="2200" dirty="0" smtClean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000000"/>
                </a:solidFill>
              </a:rPr>
              <a:t>HEN I studied, I ate a snack. </a:t>
            </a:r>
            <a:r>
              <a:rPr lang="en-US" sz="2200" dirty="0">
                <a:solidFill>
                  <a:srgbClr val="0070C0"/>
                </a:solidFill>
              </a:rPr>
              <a:t>I ate a snack</a:t>
            </a:r>
            <a:r>
              <a:rPr lang="en-US" sz="2200" dirty="0">
                <a:solidFill>
                  <a:srgbClr val="00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</a:rPr>
              <a:t>when</a:t>
            </a:r>
            <a:r>
              <a:rPr lang="en-US" sz="2200" dirty="0">
                <a:solidFill>
                  <a:srgbClr val="000000"/>
                </a:solidFill>
              </a:rPr>
              <a:t> </a:t>
            </a:r>
            <a:r>
              <a:rPr lang="en-US" sz="2200" dirty="0">
                <a:solidFill>
                  <a:srgbClr val="0070C0"/>
                </a:solidFill>
              </a:rPr>
              <a:t>I studied.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U</a:t>
            </a:r>
            <a:r>
              <a:rPr lang="en-US" dirty="0" smtClean="0"/>
              <a:t>NLESS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 study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>
                <a:solidFill>
                  <a:srgbClr val="000000"/>
                </a:solidFill>
              </a:rPr>
              <a:t> I will fail. </a:t>
            </a:r>
            <a:r>
              <a:rPr lang="en-US" dirty="0">
                <a:solidFill>
                  <a:srgbClr val="0070C0"/>
                </a:solidFill>
              </a:rPr>
              <a:t>I will fail </a:t>
            </a:r>
            <a:r>
              <a:rPr lang="en-US" dirty="0">
                <a:solidFill>
                  <a:srgbClr val="FF0000"/>
                </a:solidFill>
              </a:rPr>
              <a:t>unless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I study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B</a:t>
            </a:r>
            <a:r>
              <a:rPr lang="en-US" dirty="0"/>
              <a:t>ecause</a:t>
            </a:r>
            <a:r>
              <a:rPr lang="en-US" dirty="0">
                <a:solidFill>
                  <a:srgbClr val="000000"/>
                </a:solidFill>
              </a:rPr>
              <a:t> I studied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>
                <a:solidFill>
                  <a:srgbClr val="000000"/>
                </a:solidFill>
              </a:rPr>
              <a:t> I earned an A. </a:t>
            </a:r>
            <a:r>
              <a:rPr lang="en-US" sz="1800" dirty="0">
                <a:solidFill>
                  <a:srgbClr val="0070C0"/>
                </a:solidFill>
              </a:rPr>
              <a:t>I earned an A </a:t>
            </a:r>
            <a:r>
              <a:rPr lang="en-US" sz="1800" dirty="0">
                <a:solidFill>
                  <a:srgbClr val="FF0000"/>
                </a:solidFill>
              </a:rPr>
              <a:t>because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>
                <a:solidFill>
                  <a:srgbClr val="0070C0"/>
                </a:solidFill>
              </a:rPr>
              <a:t>I studied</a:t>
            </a:r>
            <a:r>
              <a:rPr lang="en-US" sz="1800" dirty="0" smtClean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B</a:t>
            </a:r>
            <a:r>
              <a:rPr lang="en-US" dirty="0"/>
              <a:t>efore</a:t>
            </a:r>
            <a:r>
              <a:rPr lang="en-US" dirty="0">
                <a:solidFill>
                  <a:srgbClr val="000000"/>
                </a:solidFill>
              </a:rPr>
              <a:t> I studied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>
                <a:solidFill>
                  <a:srgbClr val="000000"/>
                </a:solidFill>
              </a:rPr>
              <a:t> I played basketball. </a:t>
            </a:r>
            <a:r>
              <a:rPr lang="en-US" sz="1400" dirty="0">
                <a:solidFill>
                  <a:srgbClr val="0070C0"/>
                </a:solidFill>
              </a:rPr>
              <a:t>I played basketball </a:t>
            </a:r>
            <a:r>
              <a:rPr lang="en-US" sz="1400" dirty="0">
                <a:solidFill>
                  <a:srgbClr val="FF0000"/>
                </a:solidFill>
              </a:rPr>
              <a:t>before</a:t>
            </a:r>
            <a:r>
              <a:rPr lang="en-US" sz="1400" dirty="0">
                <a:solidFill>
                  <a:srgbClr val="000000"/>
                </a:solidFill>
              </a:rPr>
              <a:t> </a:t>
            </a:r>
            <a:r>
              <a:rPr lang="en-US" sz="1400" dirty="0">
                <a:solidFill>
                  <a:srgbClr val="0070C0"/>
                </a:solidFill>
              </a:rPr>
              <a:t>I studied</a:t>
            </a:r>
            <a:r>
              <a:rPr lang="en-US" sz="1400" dirty="0" smtClean="0">
                <a:solidFill>
                  <a:srgbClr val="0070C0"/>
                </a:solidFill>
              </a:rPr>
              <a:t>.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en-US" dirty="0" smtClean="0"/>
              <a:t>f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 study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>
                <a:solidFill>
                  <a:srgbClr val="000000"/>
                </a:solidFill>
              </a:rPr>
              <a:t> I can earn an A. </a:t>
            </a:r>
            <a:r>
              <a:rPr lang="en-US" dirty="0">
                <a:solidFill>
                  <a:srgbClr val="0070C0"/>
                </a:solidFill>
              </a:rPr>
              <a:t>I can earn an 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if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I study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S</a:t>
            </a:r>
            <a:r>
              <a:rPr lang="en-US" dirty="0"/>
              <a:t>ince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 studied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>
                <a:solidFill>
                  <a:srgbClr val="000000"/>
                </a:solidFill>
              </a:rPr>
              <a:t> I earned an A. </a:t>
            </a:r>
            <a:r>
              <a:rPr lang="en-US" sz="2400" dirty="0">
                <a:solidFill>
                  <a:srgbClr val="0070C0"/>
                </a:solidFill>
              </a:rPr>
              <a:t>I earned an A </a:t>
            </a:r>
            <a:r>
              <a:rPr lang="en-US" sz="2400" dirty="0">
                <a:solidFill>
                  <a:srgbClr val="FF0000"/>
                </a:solidFill>
              </a:rPr>
              <a:t>since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I studied.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260107"/>
      </p:ext>
    </p:extLst>
  </p:cSld>
  <p:clrMapOvr>
    <a:masterClrMapping/>
  </p:clrMapOvr>
  <p:transition spd="slow">
    <p:comb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 Splice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17713"/>
            <a:ext cx="8458200" cy="4114800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a run-on sentence that </a:t>
            </a:r>
            <a:r>
              <a:rPr lang="en-US" u="sng" dirty="0">
                <a:solidFill>
                  <a:srgbClr val="000000"/>
                </a:solidFill>
              </a:rPr>
              <a:t>does have a comma, but it is missing a coordinating conjunction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000000"/>
                </a:solidFill>
              </a:rPr>
              <a:t>Coordinating </a:t>
            </a:r>
            <a:r>
              <a:rPr lang="en-US" dirty="0" smtClean="0">
                <a:solidFill>
                  <a:srgbClr val="000000"/>
                </a:solidFill>
              </a:rPr>
              <a:t>Conjunctions</a:t>
            </a:r>
          </a:p>
          <a:p>
            <a:pPr marL="0" indent="0" algn="ctr"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and</a:t>
            </a:r>
            <a:endParaRPr lang="en-US" sz="2400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but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for 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nor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or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so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yet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575186"/>
      </p:ext>
    </p:extLst>
  </p:cSld>
  <p:clrMapOvr>
    <a:masterClrMapping/>
  </p:clrMapOvr>
  <p:transition spd="slow">
    <p:comb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Comma Splice </a:t>
            </a:r>
            <a:r>
              <a:rPr lang="en-US" dirty="0" smtClean="0">
                <a:solidFill>
                  <a:srgbClr val="333399"/>
                </a:solidFill>
              </a:rPr>
              <a:t>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017713"/>
            <a:ext cx="8305800" cy="411480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I went to the zoo, I saw many animals.</a:t>
            </a:r>
          </a:p>
          <a:p>
            <a:pPr marL="514350" indent="-514350">
              <a:buAutoNum type="arabicPeriod"/>
            </a:pPr>
            <a:r>
              <a:rPr lang="en-US" dirty="0" smtClean="0"/>
              <a:t>I like broccoli, I don’t like carrots. </a:t>
            </a:r>
          </a:p>
          <a:p>
            <a:pPr marL="514350" indent="-514350">
              <a:buAutoNum type="arabicPeriod"/>
            </a:pPr>
            <a:r>
              <a:rPr lang="en-US" dirty="0" smtClean="0"/>
              <a:t>I studied for the test, I earned good grades.</a:t>
            </a:r>
          </a:p>
          <a:p>
            <a:pPr marL="514350" indent="-514350">
              <a:buAutoNum type="arabicPeriod"/>
            </a:pPr>
            <a:r>
              <a:rPr lang="en-US" dirty="0"/>
              <a:t>When I did my homework, I ate a snack.</a:t>
            </a:r>
          </a:p>
          <a:p>
            <a:pPr marL="514350" indent="-514350">
              <a:buAutoNum type="arabicPeriod"/>
            </a:pPr>
            <a:r>
              <a:rPr lang="en-US" dirty="0"/>
              <a:t>Keep your locker clean, you will feel organized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/>
              <a:t>I love hamburgers, but not hot dogs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sz="2000" dirty="0"/>
              <a:t>During our visit, we enjoyed going to the park and the museum</a:t>
            </a:r>
            <a:r>
              <a:rPr lang="en-US" sz="2000" dirty="0" smtClean="0"/>
              <a:t>.</a:t>
            </a:r>
          </a:p>
          <a:p>
            <a:pPr marL="514350" indent="-514350">
              <a:buAutoNum type="arabicPeriod"/>
            </a:pPr>
            <a:r>
              <a:rPr lang="en-US" sz="2000" dirty="0"/>
              <a:t>I enjoyed a large Slurpee, it gave me a brain freeze</a:t>
            </a:r>
            <a:r>
              <a:rPr lang="en-US" sz="2000" dirty="0" smtClean="0"/>
              <a:t>!</a:t>
            </a:r>
          </a:p>
          <a:p>
            <a:pPr marL="514350" indent="-514350">
              <a:buAutoNum type="arabicPeriod"/>
            </a:pPr>
            <a:r>
              <a:rPr lang="en-US" sz="2000" dirty="0"/>
              <a:t>When I got home from school, I had a snack before beginning my homework.</a:t>
            </a:r>
          </a:p>
        </p:txBody>
      </p:sp>
    </p:spTree>
    <p:extLst>
      <p:ext uri="{BB962C8B-B14F-4D97-AF65-F5344CB8AC3E}">
        <p14:creationId xmlns:p14="http://schemas.microsoft.com/office/powerpoint/2010/main" val="869552125"/>
      </p:ext>
    </p:extLst>
  </p:cSld>
  <p:clrMapOvr>
    <a:masterClrMapping/>
  </p:clrMapOvr>
  <p:transition spd="slow"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Coordinating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Conjunctions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Coordinating conjunctions can also connect prepositional phrases. </a:t>
            </a:r>
          </a:p>
          <a:p>
            <a:pPr lvl="1"/>
            <a:r>
              <a:rPr lang="en-US" sz="2000" dirty="0" smtClean="0">
                <a:effectLst/>
                <a:latin typeface="Times New Roman"/>
                <a:ea typeface="Calibri"/>
              </a:rPr>
              <a:t>I will </a:t>
            </a:r>
            <a:r>
              <a:rPr lang="en-US" sz="2000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either </a:t>
            </a:r>
            <a:r>
              <a:rPr lang="en-US" sz="2000" dirty="0" smtClean="0">
                <a:effectLst/>
                <a:latin typeface="Times New Roman"/>
                <a:ea typeface="Calibri"/>
              </a:rPr>
              <a:t>go </a:t>
            </a:r>
            <a:r>
              <a:rPr lang="en-US" sz="2000" u="sng" dirty="0" smtClean="0">
                <a:effectLst/>
                <a:latin typeface="Times New Roman"/>
                <a:ea typeface="Calibri"/>
              </a:rPr>
              <a:t>to the movies</a:t>
            </a:r>
            <a:r>
              <a:rPr lang="en-US" sz="2000" dirty="0" smtClean="0">
                <a:effectLst/>
                <a:latin typeface="Times New Roman"/>
                <a:ea typeface="Calibri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or </a:t>
            </a:r>
            <a:r>
              <a:rPr lang="en-US" sz="2000" u="sng" dirty="0" smtClean="0">
                <a:effectLst/>
                <a:latin typeface="Times New Roman"/>
                <a:ea typeface="Calibri"/>
              </a:rPr>
              <a:t>to the mall</a:t>
            </a:r>
            <a:r>
              <a:rPr lang="en-US" sz="2000" dirty="0" smtClean="0">
                <a:effectLst/>
                <a:latin typeface="Times New Roman"/>
                <a:ea typeface="Calibri"/>
              </a:rPr>
              <a:t>.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pPr lvl="0">
              <a:buClr>
                <a:srgbClr val="3333CC"/>
              </a:buClr>
            </a:pPr>
            <a:r>
              <a:rPr lang="en-US" sz="2000" dirty="0" smtClean="0">
                <a:solidFill>
                  <a:srgbClr val="000000"/>
                </a:solidFill>
              </a:rPr>
              <a:t>Coordinating conjunctions can connect independent clauses or dependent clauses. </a:t>
            </a:r>
          </a:p>
          <a:p>
            <a:pPr lvl="1">
              <a:buClr>
                <a:srgbClr val="3333CC"/>
              </a:buClr>
            </a:pPr>
            <a:r>
              <a:rPr lang="en-US" sz="2000" dirty="0" smtClean="0">
                <a:solidFill>
                  <a:srgbClr val="000000"/>
                </a:solidFill>
              </a:rPr>
              <a:t>***When a conjunction joins independent clauses, a comma MUST be used before the conjunction. </a:t>
            </a:r>
          </a:p>
          <a:p>
            <a:pPr lvl="2">
              <a:buClr>
                <a:srgbClr val="3333CC"/>
              </a:buClr>
            </a:pPr>
            <a:r>
              <a:rPr lang="en-US" sz="1800" dirty="0" smtClean="0">
                <a:solidFill>
                  <a:srgbClr val="000000"/>
                </a:solidFill>
              </a:rPr>
              <a:t>He did not have much formal schooling</a:t>
            </a:r>
            <a:r>
              <a:rPr lang="en-US" sz="1800" dirty="0" smtClean="0">
                <a:solidFill>
                  <a:srgbClr val="FF0000"/>
                </a:solidFill>
              </a:rPr>
              <a:t>, but </a:t>
            </a:r>
            <a:r>
              <a:rPr lang="en-US" sz="1800" dirty="0" smtClean="0">
                <a:solidFill>
                  <a:srgbClr val="000000"/>
                </a:solidFill>
              </a:rPr>
              <a:t>he managed to educate himself. (independent clauses). </a:t>
            </a:r>
          </a:p>
          <a:p>
            <a:pPr lvl="2">
              <a:buClr>
                <a:srgbClr val="3333CC"/>
              </a:buClr>
            </a:pPr>
            <a:r>
              <a:rPr lang="en-US" sz="1800" dirty="0" smtClean="0">
                <a:solidFill>
                  <a:srgbClr val="000000"/>
                </a:solidFill>
              </a:rPr>
              <a:t>She was patriotic </a:t>
            </a:r>
            <a:r>
              <a:rPr lang="en-US" sz="1800" dirty="0" smtClean="0">
                <a:solidFill>
                  <a:srgbClr val="FF0000"/>
                </a:solidFill>
              </a:rPr>
              <a:t>and</a:t>
            </a:r>
            <a:r>
              <a:rPr lang="en-US" sz="1800" dirty="0" smtClean="0">
                <a:solidFill>
                  <a:srgbClr val="000000"/>
                </a:solidFill>
              </a:rPr>
              <a:t> because she was willing, she served her country in many ways. (dependent clauses)</a:t>
            </a:r>
            <a:endParaRPr lang="en-US" sz="1800" dirty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09339866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Correlative Conjunctions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u="sng" dirty="0" smtClean="0"/>
              <a:t>Correlative Conjunctions </a:t>
            </a:r>
            <a:r>
              <a:rPr lang="en-US" sz="2400" dirty="0" smtClean="0"/>
              <a:t>are pairs of conjunctions that connect similar words or groups of words. </a:t>
            </a: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 smtClean="0">
                <a:effectLst/>
                <a:latin typeface="Times New Roman"/>
                <a:ea typeface="Calibri"/>
              </a:rPr>
              <a:t>either ~ or</a:t>
            </a:r>
            <a:endParaRPr lang="en-US" sz="1600" dirty="0" smtClean="0">
              <a:effectLst/>
              <a:latin typeface="Times New Roman"/>
              <a:ea typeface="Calibri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 smtClean="0">
                <a:effectLst/>
                <a:latin typeface="Times New Roman"/>
                <a:ea typeface="Calibri"/>
              </a:rPr>
              <a:t>neither ~ nor</a:t>
            </a:r>
            <a:endParaRPr lang="en-US" sz="1600" dirty="0" smtClean="0">
              <a:effectLst/>
              <a:latin typeface="Times New Roman"/>
              <a:ea typeface="Calibri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 smtClean="0">
                <a:effectLst/>
                <a:latin typeface="Times New Roman"/>
                <a:ea typeface="Calibri"/>
              </a:rPr>
              <a:t>whether ~ or</a:t>
            </a:r>
            <a:endParaRPr lang="en-US" sz="1600" dirty="0" smtClean="0">
              <a:effectLst/>
              <a:latin typeface="Times New Roman"/>
              <a:ea typeface="Calibri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 smtClean="0">
                <a:effectLst/>
                <a:latin typeface="Times New Roman"/>
                <a:ea typeface="Calibri"/>
              </a:rPr>
              <a:t>both ~ and</a:t>
            </a:r>
            <a:endParaRPr lang="en-US" sz="1600" dirty="0" smtClean="0">
              <a:effectLst/>
              <a:latin typeface="Times New Roman"/>
              <a:ea typeface="Calibri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dirty="0" smtClean="0">
                <a:effectLst/>
                <a:latin typeface="Times New Roman"/>
                <a:ea typeface="Calibri"/>
              </a:rPr>
              <a:t>not only ~ but also</a:t>
            </a:r>
            <a:endParaRPr lang="en-US" sz="1600" dirty="0" smtClean="0">
              <a:effectLst/>
              <a:latin typeface="Times New Roman"/>
              <a:ea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78964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4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793038" cy="1462088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rgbClr val="0070C0"/>
                </a:solidFill>
              </a:rPr>
              <a:t>Correlative Conjunctions</a:t>
            </a:r>
          </a:p>
        </p:txBody>
      </p:sp>
      <p:sp>
        <p:nvSpPr>
          <p:cNvPr id="5529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2057400"/>
            <a:ext cx="40386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smtClean="0">
                <a:solidFill>
                  <a:srgbClr val="FF0000"/>
                </a:solidFill>
              </a:rPr>
              <a:t>Correlative Conjunctions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smtClean="0"/>
              <a:t>Either ~ or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00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smtClean="0"/>
              <a:t>Neither ~ nor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00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smtClean="0"/>
              <a:t>Not only ~ but also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000" smtClean="0"/>
          </a:p>
          <a:p>
            <a:pPr lvl="1" eaLnBrk="1" hangingPunct="1">
              <a:lnSpc>
                <a:spcPct val="80000"/>
              </a:lnSpc>
            </a:pPr>
            <a:endParaRPr lang="en-US" altLang="en-US" sz="200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smtClean="0"/>
              <a:t>Both ~ and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00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smtClean="0"/>
              <a:t>Whether ~ or</a:t>
            </a:r>
          </a:p>
          <a:p>
            <a:pPr eaLnBrk="1" hangingPunct="1">
              <a:lnSpc>
                <a:spcPct val="80000"/>
              </a:lnSpc>
            </a:pPr>
            <a:endParaRPr lang="en-US" altLang="en-US" smtClean="0"/>
          </a:p>
        </p:txBody>
      </p:sp>
      <p:sp>
        <p:nvSpPr>
          <p:cNvPr id="5530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505200" y="2133600"/>
            <a:ext cx="5526088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400" smtClean="0"/>
              <a:t>		</a:t>
            </a:r>
            <a:r>
              <a:rPr lang="en-US" altLang="en-US" sz="2000" smtClean="0"/>
              <a:t>Examples: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smtClean="0"/>
              <a:t>I’ll </a:t>
            </a:r>
            <a:r>
              <a:rPr lang="en-US" altLang="en-US" sz="2000" smtClean="0">
                <a:solidFill>
                  <a:srgbClr val="FF0000"/>
                </a:solidFill>
              </a:rPr>
              <a:t>either</a:t>
            </a:r>
            <a:r>
              <a:rPr lang="en-US" altLang="en-US" sz="2000" smtClean="0"/>
              <a:t> walk </a:t>
            </a:r>
            <a:r>
              <a:rPr lang="en-US" altLang="en-US" sz="2000" smtClean="0">
                <a:solidFill>
                  <a:srgbClr val="FF0000"/>
                </a:solidFill>
              </a:rPr>
              <a:t>or</a:t>
            </a:r>
            <a:r>
              <a:rPr lang="en-US" altLang="en-US" sz="2000" smtClean="0"/>
              <a:t> jog home.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smtClean="0">
                <a:solidFill>
                  <a:srgbClr val="FF0000"/>
                </a:solidFill>
              </a:rPr>
              <a:t>Neither</a:t>
            </a:r>
            <a:r>
              <a:rPr lang="en-US" altLang="en-US" sz="2000" smtClean="0"/>
              <a:t> you </a:t>
            </a:r>
            <a:r>
              <a:rPr lang="en-US" altLang="en-US" sz="2000" smtClean="0">
                <a:solidFill>
                  <a:srgbClr val="FF0000"/>
                </a:solidFill>
              </a:rPr>
              <a:t>nor</a:t>
            </a:r>
            <a:r>
              <a:rPr lang="en-US" altLang="en-US" sz="2000" smtClean="0"/>
              <a:t> I have blue eyes.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smtClean="0">
                <a:solidFill>
                  <a:srgbClr val="FF0000"/>
                </a:solidFill>
              </a:rPr>
              <a:t>Not only</a:t>
            </a:r>
            <a:r>
              <a:rPr lang="en-US" altLang="en-US" sz="2000" smtClean="0"/>
              <a:t> do I like ELA, </a:t>
            </a:r>
            <a:r>
              <a:rPr lang="en-US" altLang="en-US" sz="2000" smtClean="0">
                <a:solidFill>
                  <a:srgbClr val="FF0000"/>
                </a:solidFill>
              </a:rPr>
              <a:t>but</a:t>
            </a:r>
            <a:r>
              <a:rPr lang="en-US" altLang="en-US" sz="2000" smtClean="0"/>
              <a:t> I </a:t>
            </a:r>
            <a:r>
              <a:rPr lang="en-US" altLang="en-US" sz="2000" smtClean="0">
                <a:solidFill>
                  <a:srgbClr val="FF0000"/>
                </a:solidFill>
              </a:rPr>
              <a:t>also</a:t>
            </a:r>
            <a:r>
              <a:rPr lang="en-US" altLang="en-US" sz="2000" smtClean="0"/>
              <a:t> like science class.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smtClean="0"/>
              <a:t>Leah earned an A in </a:t>
            </a:r>
            <a:r>
              <a:rPr lang="en-US" altLang="en-US" sz="2000" smtClean="0">
                <a:solidFill>
                  <a:srgbClr val="FF0000"/>
                </a:solidFill>
              </a:rPr>
              <a:t>both</a:t>
            </a:r>
            <a:r>
              <a:rPr lang="en-US" altLang="en-US" sz="2000" smtClean="0"/>
              <a:t> math </a:t>
            </a:r>
            <a:r>
              <a:rPr lang="en-US" altLang="en-US" sz="2000" smtClean="0">
                <a:solidFill>
                  <a:srgbClr val="FF0000"/>
                </a:solidFill>
              </a:rPr>
              <a:t>and</a:t>
            </a:r>
            <a:r>
              <a:rPr lang="en-US" altLang="en-US" sz="2000" smtClean="0"/>
              <a:t> religion.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000" smtClean="0"/>
              <a:t>We need to decide </a:t>
            </a:r>
            <a:r>
              <a:rPr lang="en-US" altLang="en-US" sz="2000" smtClean="0">
                <a:solidFill>
                  <a:srgbClr val="FF0000"/>
                </a:solidFill>
              </a:rPr>
              <a:t>whether</a:t>
            </a:r>
            <a:r>
              <a:rPr lang="en-US" altLang="en-US" sz="2000" smtClean="0"/>
              <a:t> to leave </a:t>
            </a:r>
            <a:r>
              <a:rPr lang="en-US" altLang="en-US" sz="2000" smtClean="0">
                <a:solidFill>
                  <a:srgbClr val="FF0000"/>
                </a:solidFill>
              </a:rPr>
              <a:t>or</a:t>
            </a:r>
            <a:r>
              <a:rPr lang="en-US" altLang="en-US" sz="2000" smtClean="0"/>
              <a:t> to stay.</a:t>
            </a:r>
          </a:p>
        </p:txBody>
      </p:sp>
      <p:pic>
        <p:nvPicPr>
          <p:cNvPr id="108552" name="Picture 8" descr="MC900331117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0"/>
            <a:ext cx="16002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3105512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8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875 -0.00185 L -0.69583 -0.0018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4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33CC33"/>
                </a:solidFill>
              </a:rPr>
              <a:t>Interjections!!!!!!!</a:t>
            </a:r>
          </a:p>
        </p:txBody>
      </p:sp>
      <p:sp>
        <p:nvSpPr>
          <p:cNvPr id="56323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057400"/>
            <a:ext cx="3962400" cy="3048000"/>
          </a:xfrm>
          <a:noFill/>
          <a:ln w="57150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en-US" sz="2400" dirty="0" smtClean="0">
                <a:solidFill>
                  <a:srgbClr val="33CC33"/>
                </a:solidFill>
              </a:rPr>
              <a:t>Interjections </a:t>
            </a:r>
            <a:r>
              <a:rPr lang="en-US" altLang="en-US" sz="2400" dirty="0" smtClean="0"/>
              <a:t>are words that express sudden excitement or strong feeling. </a:t>
            </a:r>
          </a:p>
          <a:p>
            <a:pPr lvl="1" eaLnBrk="1" hangingPunct="1"/>
            <a:r>
              <a:rPr lang="en-US" altLang="en-US" sz="2000" dirty="0" smtClean="0">
                <a:solidFill>
                  <a:srgbClr val="FF0000"/>
                </a:solidFill>
              </a:rPr>
              <a:t>Wow</a:t>
            </a:r>
            <a:r>
              <a:rPr lang="en-US" altLang="en-US" sz="2000" dirty="0" smtClean="0"/>
              <a:t>! We won!</a:t>
            </a:r>
          </a:p>
          <a:p>
            <a:pPr lvl="1" eaLnBrk="1" hangingPunct="1"/>
            <a:r>
              <a:rPr lang="en-US" altLang="en-US" sz="2000" dirty="0" smtClean="0">
                <a:solidFill>
                  <a:srgbClr val="FF0000"/>
                </a:solidFill>
              </a:rPr>
              <a:t>Ouch</a:t>
            </a:r>
            <a:r>
              <a:rPr lang="en-US" altLang="en-US" sz="2000" dirty="0" smtClean="0"/>
              <a:t>! That pan is hot!</a:t>
            </a:r>
          </a:p>
          <a:p>
            <a:pPr lvl="1" eaLnBrk="1" hangingPunct="1"/>
            <a:r>
              <a:rPr lang="en-US" altLang="en-US" sz="2000" dirty="0" smtClean="0">
                <a:solidFill>
                  <a:srgbClr val="FF0000"/>
                </a:solidFill>
              </a:rPr>
              <a:t>Yes</a:t>
            </a:r>
            <a:r>
              <a:rPr lang="en-US" altLang="en-US" sz="2000" dirty="0" smtClean="0"/>
              <a:t>! I got an A!</a:t>
            </a:r>
          </a:p>
        </p:txBody>
      </p:sp>
      <p:sp>
        <p:nvSpPr>
          <p:cNvPr id="56324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181600" y="1981200"/>
            <a:ext cx="3810000" cy="3810000"/>
          </a:xfrm>
          <a:noFill/>
          <a:ln w="57150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en-US" sz="2400" smtClean="0"/>
              <a:t>Some </a:t>
            </a:r>
            <a:r>
              <a:rPr lang="en-US" altLang="en-US" sz="2400" smtClean="0">
                <a:solidFill>
                  <a:srgbClr val="33CC33"/>
                </a:solidFill>
              </a:rPr>
              <a:t>interjections</a:t>
            </a:r>
            <a:r>
              <a:rPr lang="en-US" altLang="en-US" sz="2400" smtClean="0"/>
              <a:t> are followed by commas, and indicate a mild feeling instead or a strong one.</a:t>
            </a:r>
          </a:p>
          <a:p>
            <a:pPr eaLnBrk="1" hangingPunct="1"/>
            <a:endParaRPr lang="en-US" altLang="en-US" sz="2400" smtClean="0"/>
          </a:p>
          <a:p>
            <a:pPr lvl="1" eaLnBrk="1" hangingPunct="1"/>
            <a:r>
              <a:rPr lang="en-US" altLang="en-US" sz="2000" smtClean="0">
                <a:solidFill>
                  <a:srgbClr val="FF0000"/>
                </a:solidFill>
              </a:rPr>
              <a:t>Well</a:t>
            </a:r>
            <a:r>
              <a:rPr lang="en-US" altLang="en-US" sz="2000" smtClean="0"/>
              <a:t>, I better get started.</a:t>
            </a:r>
          </a:p>
          <a:p>
            <a:pPr lvl="1" eaLnBrk="1" hangingPunct="1"/>
            <a:r>
              <a:rPr lang="en-US" altLang="en-US" sz="2000" smtClean="0">
                <a:solidFill>
                  <a:srgbClr val="FF0000"/>
                </a:solidFill>
              </a:rPr>
              <a:t>Oh</a:t>
            </a:r>
            <a:r>
              <a:rPr lang="en-US" altLang="en-US" sz="2000" smtClean="0"/>
              <a:t>, how I dread Mondays.</a:t>
            </a:r>
          </a:p>
        </p:txBody>
      </p:sp>
      <p:pic>
        <p:nvPicPr>
          <p:cNvPr id="111622" name="Picture 6" descr="MC900280512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410200"/>
            <a:ext cx="12160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26" name="Picture 8" descr="MC900441761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876800"/>
            <a:ext cx="860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25" name="Text Box 9"/>
          <p:cNvSpPr txBox="1">
            <a:spLocks noChangeArrowheads="1"/>
          </p:cNvSpPr>
          <p:nvPr/>
        </p:nvSpPr>
        <p:spPr bwMode="auto">
          <a:xfrm>
            <a:off x="990600" y="51054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Arial" charset="0"/>
              </a:rPr>
              <a:t>Ouch!</a:t>
            </a:r>
          </a:p>
        </p:txBody>
      </p:sp>
      <p:sp>
        <p:nvSpPr>
          <p:cNvPr id="56328" name="Text Box 10"/>
          <p:cNvSpPr txBox="1">
            <a:spLocks noChangeArrowheads="1"/>
          </p:cNvSpPr>
          <p:nvPr/>
        </p:nvSpPr>
        <p:spPr bwMode="auto">
          <a:xfrm>
            <a:off x="3048000" y="5562600"/>
            <a:ext cx="1905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1627" name="Text Box 11"/>
          <p:cNvSpPr txBox="1">
            <a:spLocks noChangeArrowheads="1"/>
          </p:cNvSpPr>
          <p:nvPr/>
        </p:nvSpPr>
        <p:spPr bwMode="auto">
          <a:xfrm>
            <a:off x="3048000" y="6019800"/>
            <a:ext cx="3733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Arial" charset="0"/>
              </a:rPr>
              <a:t>He yelled an </a:t>
            </a:r>
            <a:r>
              <a:rPr lang="en-US" altLang="en-US" sz="1800" b="1">
                <a:solidFill>
                  <a:srgbClr val="33CC33"/>
                </a:solidFill>
                <a:latin typeface="Arial" charset="0"/>
              </a:rPr>
              <a:t>interjection</a:t>
            </a:r>
            <a:r>
              <a:rPr lang="en-US" altLang="en-US" sz="1800">
                <a:solidFill>
                  <a:srgbClr val="000000"/>
                </a:solidFill>
                <a:latin typeface="Arial" charset="0"/>
              </a:rPr>
              <a:t> when the nurse gave him an injection!</a:t>
            </a:r>
          </a:p>
        </p:txBody>
      </p:sp>
    </p:spTree>
    <p:extLst>
      <p:ext uri="{BB962C8B-B14F-4D97-AF65-F5344CB8AC3E}">
        <p14:creationId xmlns:p14="http://schemas.microsoft.com/office/powerpoint/2010/main" val="1509189465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5" grpId="0"/>
      <p:bldP spid="1116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Capitalization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7580312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Use a </a:t>
            </a:r>
            <a:r>
              <a:rPr lang="en-US" i="1" u="sng" dirty="0" smtClean="0"/>
              <a:t>capital letter</a:t>
            </a:r>
            <a:r>
              <a:rPr lang="en-US" dirty="0" smtClean="0"/>
              <a:t>  for the following rules: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 first word in a sentence</a:t>
            </a:r>
          </a:p>
          <a:p>
            <a:r>
              <a:rPr lang="en-US" dirty="0" smtClean="0"/>
              <a:t>The pronoun </a:t>
            </a:r>
            <a:r>
              <a:rPr lang="en-US" i="1" dirty="0" smtClean="0"/>
              <a:t>I </a:t>
            </a:r>
          </a:p>
          <a:p>
            <a:r>
              <a:rPr lang="en-US" dirty="0" smtClean="0"/>
              <a:t>The first word of a direct quotation </a:t>
            </a:r>
          </a:p>
          <a:p>
            <a:pPr lvl="1"/>
            <a:r>
              <a:rPr lang="en-US" dirty="0" smtClean="0"/>
              <a:t>Mr. Lewis said, “</a:t>
            </a:r>
            <a:r>
              <a:rPr lang="en-US" dirty="0" smtClean="0">
                <a:solidFill>
                  <a:srgbClr val="FF0000"/>
                </a:solidFill>
              </a:rPr>
              <a:t>T</a:t>
            </a:r>
            <a:r>
              <a:rPr lang="en-US" dirty="0" smtClean="0"/>
              <a:t>his girl is a hero.”</a:t>
            </a:r>
          </a:p>
          <a:p>
            <a:pPr lvl="0">
              <a:buClr>
                <a:srgbClr val="3333CC"/>
              </a:buClr>
            </a:pPr>
            <a:r>
              <a:rPr lang="en-US" dirty="0" smtClean="0">
                <a:solidFill>
                  <a:srgbClr val="000000"/>
                </a:solidFill>
              </a:rPr>
              <a:t>The first word of every line of most poems and songs. </a:t>
            </a:r>
          </a:p>
          <a:p>
            <a:pPr marL="457200" lvl="1" indent="0">
              <a:buClr>
                <a:srgbClr val="3333CC"/>
              </a:buClr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55653403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Capitalization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7351712" cy="4114800"/>
          </a:xfrm>
        </p:spPr>
        <p:txBody>
          <a:bodyPr/>
          <a:lstStyle/>
          <a:p>
            <a:pPr marL="0" lvl="0" indent="0">
              <a:buClr>
                <a:srgbClr val="3333CC"/>
              </a:buClr>
              <a:buNone/>
            </a:pPr>
            <a:r>
              <a:rPr lang="en-US" sz="2400" u="sng" dirty="0" smtClean="0">
                <a:solidFill>
                  <a:srgbClr val="000000"/>
                </a:solidFill>
              </a:rPr>
              <a:t>Capitalizing Proper Nouns and Proper Adjectives </a:t>
            </a:r>
            <a:endParaRPr lang="en-US" sz="2400" u="sng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Proper Noun: </a:t>
            </a:r>
            <a:r>
              <a:rPr lang="en-US" dirty="0" smtClean="0"/>
              <a:t>names a particular person, place, or thing. 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EX: </a:t>
            </a:r>
            <a:r>
              <a:rPr lang="en-US" dirty="0" smtClean="0"/>
              <a:t>John, Katie, St. Amelia School, 		Christmas</a:t>
            </a:r>
          </a:p>
          <a:p>
            <a:pPr marL="0" indent="0">
              <a:buNone/>
            </a:pPr>
            <a:r>
              <a:rPr lang="en-US" b="1" dirty="0" smtClean="0"/>
              <a:t>Proper Adjective: </a:t>
            </a:r>
            <a:r>
              <a:rPr lang="en-US" dirty="0" smtClean="0"/>
              <a:t>adjective formed from a proper noun. 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EX. </a:t>
            </a:r>
            <a:r>
              <a:rPr lang="en-US" dirty="0" smtClean="0"/>
              <a:t>American, Christian, Chinese, 				English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86176512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</TotalTime>
  <Words>2067</Words>
  <Application>Microsoft Office PowerPoint</Application>
  <PresentationFormat>On-screen Show (4:3)</PresentationFormat>
  <Paragraphs>312</Paragraphs>
  <Slides>35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35</vt:i4>
      </vt:variant>
    </vt:vector>
  </HeadingPairs>
  <TitlesOfParts>
    <vt:vector size="38" baseType="lpstr">
      <vt:lpstr>Blends</vt:lpstr>
      <vt:lpstr>1_Blends</vt:lpstr>
      <vt:lpstr>2_Blends</vt:lpstr>
      <vt:lpstr>Conjunctions, Interjections, Punctuation, &amp; Capitalization</vt:lpstr>
      <vt:lpstr>Conjunctions</vt:lpstr>
      <vt:lpstr>Coordinating Conjunctions</vt:lpstr>
      <vt:lpstr>Coordinating Conjunctions</vt:lpstr>
      <vt:lpstr>Correlative Conjunctions </vt:lpstr>
      <vt:lpstr>Correlative Conjunctions</vt:lpstr>
      <vt:lpstr>Interjections!!!!!!!</vt:lpstr>
      <vt:lpstr>Capitalization </vt:lpstr>
      <vt:lpstr>Capitalization </vt:lpstr>
      <vt:lpstr>Capitalization</vt:lpstr>
      <vt:lpstr>Capitalization</vt:lpstr>
      <vt:lpstr>Capitalization</vt:lpstr>
      <vt:lpstr>Capitalization</vt:lpstr>
      <vt:lpstr>Capitalization</vt:lpstr>
      <vt:lpstr>Capitalization</vt:lpstr>
      <vt:lpstr>Capitalization</vt:lpstr>
      <vt:lpstr>Capitalization</vt:lpstr>
      <vt:lpstr>Capitalization</vt:lpstr>
      <vt:lpstr>Punctuation </vt:lpstr>
      <vt:lpstr>Punctuation</vt:lpstr>
      <vt:lpstr>Punctuation</vt:lpstr>
      <vt:lpstr>Punctuation</vt:lpstr>
      <vt:lpstr>Punctuation ;</vt:lpstr>
      <vt:lpstr>Punctuation ;</vt:lpstr>
      <vt:lpstr>Punctuation ;</vt:lpstr>
      <vt:lpstr>Punctuation ;</vt:lpstr>
      <vt:lpstr>Punctuation :</vt:lpstr>
      <vt:lpstr>Punctuation - </vt:lpstr>
      <vt:lpstr>Punctuation - </vt:lpstr>
      <vt:lpstr>Punctuation - </vt:lpstr>
      <vt:lpstr>AAAWWUBBIS</vt:lpstr>
      <vt:lpstr>AAAWWUBBIS</vt:lpstr>
      <vt:lpstr>AAAWWUBBIS</vt:lpstr>
      <vt:lpstr>Comma Splice Review</vt:lpstr>
      <vt:lpstr>Comma Splice Practice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Conjunctions, Interjections, Punctuation, &amp; Capitalization</dc:title>
  <dc:creator>Robert Metzler</dc:creator>
  <cp:lastModifiedBy>Robert Metzler</cp:lastModifiedBy>
  <cp:revision>22</cp:revision>
  <dcterms:created xsi:type="dcterms:W3CDTF">2018-05-07T00:32:11Z</dcterms:created>
  <dcterms:modified xsi:type="dcterms:W3CDTF">2018-05-25T19:41:30Z</dcterms:modified>
</cp:coreProperties>
</file>